
<file path=[Content_Types].xml><?xml version="1.0" encoding="utf-8"?>
<Types xmlns="http://schemas.openxmlformats.org/package/2006/content-types">
  <Default Extension="bmp" ContentType="image/bmp"/>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7"/>
  </p:notesMasterIdLst>
  <p:sldIdLst>
    <p:sldId id="1783" r:id="rId2"/>
    <p:sldId id="2379" r:id="rId3"/>
    <p:sldId id="697" r:id="rId4"/>
    <p:sldId id="256" r:id="rId5"/>
    <p:sldId id="257" r:id="rId6"/>
    <p:sldId id="261" r:id="rId7"/>
    <p:sldId id="2397" r:id="rId8"/>
    <p:sldId id="2381" r:id="rId9"/>
    <p:sldId id="2382" r:id="rId10"/>
    <p:sldId id="2383" r:id="rId11"/>
    <p:sldId id="2384" r:id="rId12"/>
    <p:sldId id="2385" r:id="rId13"/>
    <p:sldId id="2386" r:id="rId14"/>
    <p:sldId id="2387" r:id="rId15"/>
    <p:sldId id="2388" r:id="rId16"/>
    <p:sldId id="2398" r:id="rId17"/>
    <p:sldId id="2389" r:id="rId18"/>
    <p:sldId id="2390" r:id="rId19"/>
    <p:sldId id="2391" r:id="rId20"/>
    <p:sldId id="2399" r:id="rId21"/>
    <p:sldId id="2392" r:id="rId22"/>
    <p:sldId id="2393" r:id="rId23"/>
    <p:sldId id="2394" r:id="rId24"/>
    <p:sldId id="2395" r:id="rId25"/>
    <p:sldId id="2359"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669" autoAdjust="0"/>
    <p:restoredTop sz="89759" autoAdjust="0"/>
  </p:normalViewPr>
  <p:slideViewPr>
    <p:cSldViewPr snapToGrid="0">
      <p:cViewPr varScale="1">
        <p:scale>
          <a:sx n="74" d="100"/>
          <a:sy n="74" d="100"/>
        </p:scale>
        <p:origin x="322" y="67"/>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9703499-F619-3CA2-46F4-BF046CFEB8FB}"/>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53F1077-9C28-1780-A71F-D87400908C7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60857F79-397E-14AD-FAB1-1577D0C78E4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55241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8"/>
        <p:cNvGrpSpPr/>
        <p:nvPr/>
      </p:nvGrpSpPr>
      <p:grpSpPr>
        <a:xfrm>
          <a:off x="0" y="0"/>
          <a:ext cx="0" cy="0"/>
          <a:chOff x="0" y="0"/>
          <a:chExt cx="0" cy="0"/>
        </a:xfrm>
      </p:grpSpPr>
      <p:pic>
        <p:nvPicPr>
          <p:cNvPr id="6" name="Picture 5">
            <a:extLst>
              <a:ext uri="{FF2B5EF4-FFF2-40B4-BE49-F238E27FC236}">
                <a16:creationId xmlns:a16="http://schemas.microsoft.com/office/drawing/2014/main" id="{4833ADBC-EFB8-DBEC-54F0-10BC401D75F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89834" cy="6858000"/>
          </a:xfrm>
          <a:prstGeom prst="rect">
            <a:avLst/>
          </a:prstGeom>
        </p:spPr>
      </p:pic>
      <p:sp>
        <p:nvSpPr>
          <p:cNvPr id="7" name="AutoShape 2">
            <a:extLst>
              <a:ext uri="{FF2B5EF4-FFF2-40B4-BE49-F238E27FC236}">
                <a16:creationId xmlns:a16="http://schemas.microsoft.com/office/drawing/2014/main" id="{18EEF6EA-38E3-9C47-77DF-42BC895710EE}"/>
              </a:ext>
            </a:extLst>
          </p:cNvPr>
          <p:cNvSpPr>
            <a:spLocks noChangeArrowheads="1"/>
          </p:cNvSpPr>
          <p:nvPr userDrawn="1"/>
        </p:nvSpPr>
        <p:spPr bwMode="auto">
          <a:xfrm>
            <a:off x="148864" y="215979"/>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8" name="Subtitle 2">
            <a:extLst>
              <a:ext uri="{FF2B5EF4-FFF2-40B4-BE49-F238E27FC236}">
                <a16:creationId xmlns:a16="http://schemas.microsoft.com/office/drawing/2014/main" id="{B5F3F296-E0D1-C965-80B1-A16CAA630EC7}"/>
              </a:ext>
            </a:extLst>
          </p:cNvPr>
          <p:cNvSpPr>
            <a:spLocks noGrp="1"/>
          </p:cNvSpPr>
          <p:nvPr>
            <p:ph type="subTitle" idx="1" hasCustomPrompt="1"/>
          </p:nvPr>
        </p:nvSpPr>
        <p:spPr>
          <a:xfrm>
            <a:off x="839284" y="1300734"/>
            <a:ext cx="10515599" cy="1070557"/>
          </a:xfrm>
          <a:prstGeom prst="rect">
            <a:avLst/>
          </a:prstGeo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11" name="Date Placeholder 3">
            <a:extLst>
              <a:ext uri="{FF2B5EF4-FFF2-40B4-BE49-F238E27FC236}">
                <a16:creationId xmlns:a16="http://schemas.microsoft.com/office/drawing/2014/main" id="{4DD296B0-5BF5-84F8-209E-D49DB8658D64}"/>
              </a:ext>
            </a:extLst>
          </p:cNvPr>
          <p:cNvSpPr>
            <a:spLocks noGrp="1"/>
          </p:cNvSpPr>
          <p:nvPr>
            <p:ph type="dt" sz="half" idx="10"/>
          </p:nvPr>
        </p:nvSpPr>
        <p:spPr>
          <a:xfrm>
            <a:off x="839283" y="6356350"/>
            <a:ext cx="2743200" cy="365125"/>
          </a:xfrm>
          <a:prstGeom prst="rect">
            <a:avLst/>
          </a:prstGeom>
        </p:spPr>
        <p:txBody>
          <a:bodyPr/>
          <a:lstStyle/>
          <a:p>
            <a:fld id="{31E3CAD9-E7AB-4E26-84DB-EF5CB779DEBB}" type="datetimeFigureOut">
              <a:rPr lang="en-US" smtClean="0"/>
              <a:t>10/1/2025</a:t>
            </a:fld>
            <a:endParaRPr lang="en-US"/>
          </a:p>
        </p:txBody>
      </p:sp>
      <p:sp>
        <p:nvSpPr>
          <p:cNvPr id="12" name="Footer Placeholder 4">
            <a:extLst>
              <a:ext uri="{FF2B5EF4-FFF2-40B4-BE49-F238E27FC236}">
                <a16:creationId xmlns:a16="http://schemas.microsoft.com/office/drawing/2014/main" id="{F6391FF7-99D6-0D74-F660-AB248B6D08CA}"/>
              </a:ext>
            </a:extLst>
          </p:cNvPr>
          <p:cNvSpPr>
            <a:spLocks noGrp="1"/>
          </p:cNvSpPr>
          <p:nvPr>
            <p:ph type="ftr" sz="quarter" idx="11"/>
          </p:nvPr>
        </p:nvSpPr>
        <p:spPr>
          <a:xfrm>
            <a:off x="4039683" y="6356350"/>
            <a:ext cx="4114800" cy="365125"/>
          </a:xfrm>
          <a:prstGeom prst="rect">
            <a:avLst/>
          </a:prstGeom>
        </p:spPr>
        <p:txBody>
          <a:bodyPr/>
          <a:lstStyle/>
          <a:p>
            <a:endParaRPr lang="en-US"/>
          </a:p>
        </p:txBody>
      </p:sp>
      <p:sp>
        <p:nvSpPr>
          <p:cNvPr id="13" name="Slide Number Placeholder 5">
            <a:extLst>
              <a:ext uri="{FF2B5EF4-FFF2-40B4-BE49-F238E27FC236}">
                <a16:creationId xmlns:a16="http://schemas.microsoft.com/office/drawing/2014/main" id="{B7E3A470-4A80-7B5E-7426-989A489A4EF3}"/>
              </a:ext>
            </a:extLst>
          </p:cNvPr>
          <p:cNvSpPr>
            <a:spLocks noGrp="1"/>
          </p:cNvSpPr>
          <p:nvPr>
            <p:ph type="sldNum" sz="quarter" idx="12"/>
          </p:nvPr>
        </p:nvSpPr>
        <p:spPr>
          <a:xfrm>
            <a:off x="8611683" y="6356350"/>
            <a:ext cx="2743200" cy="365125"/>
          </a:xfrm>
          <a:prstGeom prst="rect">
            <a:avLst/>
          </a:prstGeom>
        </p:spPr>
        <p:txBody>
          <a:bodyPr/>
          <a:lstStyle/>
          <a:p>
            <a:fld id="{DDA70A67-A867-42F0-871F-01B78550C99D}" type="slidenum">
              <a:rPr lang="en-US" smtClean="0"/>
              <a:t>‹#›</a:t>
            </a:fld>
            <a:endParaRPr lang="en-US"/>
          </a:p>
        </p:txBody>
      </p:sp>
      <p:sp>
        <p:nvSpPr>
          <p:cNvPr id="14" name="Freeform 21">
            <a:extLst>
              <a:ext uri="{FF2B5EF4-FFF2-40B4-BE49-F238E27FC236}">
                <a16:creationId xmlns:a16="http://schemas.microsoft.com/office/drawing/2014/main" id="{42240692-7110-A298-72EB-DD8643028336}"/>
              </a:ext>
            </a:extLst>
          </p:cNvPr>
          <p:cNvSpPr/>
          <p:nvPr userDrawn="1"/>
        </p:nvSpPr>
        <p:spPr>
          <a:xfrm>
            <a:off x="10428580" y="27299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15" name="Freeform 22">
            <a:extLst>
              <a:ext uri="{FF2B5EF4-FFF2-40B4-BE49-F238E27FC236}">
                <a16:creationId xmlns:a16="http://schemas.microsoft.com/office/drawing/2014/main" id="{919D8897-65B7-09F1-CE4A-64EBA3612F7F}"/>
              </a:ext>
            </a:extLst>
          </p:cNvPr>
          <p:cNvSpPr/>
          <p:nvPr userDrawn="1"/>
        </p:nvSpPr>
        <p:spPr>
          <a:xfrm>
            <a:off x="7109620" y="318703"/>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16" name="Picture 15">
            <a:extLst>
              <a:ext uri="{FF2B5EF4-FFF2-40B4-BE49-F238E27FC236}">
                <a16:creationId xmlns:a16="http://schemas.microsoft.com/office/drawing/2014/main" id="{68DE2FE8-FF90-F16F-5C0C-760C18BC10E4}"/>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8710" y="314023"/>
            <a:ext cx="1138706" cy="446573"/>
          </a:xfrm>
          <a:prstGeom prst="rect">
            <a:avLst/>
          </a:prstGeom>
        </p:spPr>
      </p:pic>
      <p:pic>
        <p:nvPicPr>
          <p:cNvPr id="17" name="Picture 16">
            <a:extLst>
              <a:ext uri="{FF2B5EF4-FFF2-40B4-BE49-F238E27FC236}">
                <a16:creationId xmlns:a16="http://schemas.microsoft.com/office/drawing/2014/main" id="{61B9DCCF-C644-0BF9-63C7-069A9AA4378A}"/>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84512" y="272990"/>
            <a:ext cx="1716657" cy="7137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userDrawn="1">
  <p:cSld name="TITLE_ONLY">
    <p:spTree>
      <p:nvGrpSpPr>
        <p:cNvPr id="1" name="Shape 20"/>
        <p:cNvGrpSpPr/>
        <p:nvPr/>
      </p:nvGrpSpPr>
      <p:grpSpPr>
        <a:xfrm>
          <a:off x="0" y="0"/>
          <a:ext cx="0" cy="0"/>
          <a:chOff x="0" y="0"/>
          <a:chExt cx="0" cy="0"/>
        </a:xfrm>
      </p:grpSpPr>
      <p:pic>
        <p:nvPicPr>
          <p:cNvPr id="6" name="Picture 8">
            <a:extLst>
              <a:ext uri="{FF2B5EF4-FFF2-40B4-BE49-F238E27FC236}">
                <a16:creationId xmlns:a16="http://schemas.microsoft.com/office/drawing/2014/main" id="{F20F4D2E-DFE2-14BE-B404-44069BAC31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96193F5B-C60A-6E02-C3E1-A31D061591A8}"/>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ue and green logo&#10;&#10;Description automatically generated">
            <a:extLst>
              <a:ext uri="{FF2B5EF4-FFF2-40B4-BE49-F238E27FC236}">
                <a16:creationId xmlns:a16="http://schemas.microsoft.com/office/drawing/2014/main" id="{9D3D3A50-0153-6168-62DA-5DBB22865D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9" name="Straight Connector 8">
            <a:extLst>
              <a:ext uri="{FF2B5EF4-FFF2-40B4-BE49-F238E27FC236}">
                <a16:creationId xmlns:a16="http://schemas.microsoft.com/office/drawing/2014/main" id="{7B7A7EB3-9202-9CA4-D786-FA75E418055A}"/>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0B6C1AC-CEB0-1914-4747-BD8EB364F260}"/>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1" name="Picture 10">
            <a:extLst>
              <a:ext uri="{FF2B5EF4-FFF2-40B4-BE49-F238E27FC236}">
                <a16:creationId xmlns:a16="http://schemas.microsoft.com/office/drawing/2014/main" id="{36423D4D-1F8D-536B-3696-980B6341462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userDrawn="1">
  <p:cSld name="ONE_COLUMN_TEXT">
    <p:spTree>
      <p:nvGrpSpPr>
        <p:cNvPr id="1" name="Shape 22"/>
        <p:cNvGrpSpPr/>
        <p:nvPr/>
      </p:nvGrpSpPr>
      <p:grpSpPr>
        <a:xfrm>
          <a:off x="0" y="0"/>
          <a:ext cx="0" cy="0"/>
          <a:chOff x="0" y="0"/>
          <a:chExt cx="0" cy="0"/>
        </a:xfrm>
      </p:grpSpPr>
      <p:pic>
        <p:nvPicPr>
          <p:cNvPr id="6" name="Picture 8">
            <a:extLst>
              <a:ext uri="{FF2B5EF4-FFF2-40B4-BE49-F238E27FC236}">
                <a16:creationId xmlns:a16="http://schemas.microsoft.com/office/drawing/2014/main" id="{63D56250-FD92-EBD2-B59D-2EEBA733075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EC08EA17-4DBD-610D-B138-3C1EEABB1119}"/>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ue and green logo&#10;&#10;Description automatically generated">
            <a:extLst>
              <a:ext uri="{FF2B5EF4-FFF2-40B4-BE49-F238E27FC236}">
                <a16:creationId xmlns:a16="http://schemas.microsoft.com/office/drawing/2014/main" id="{F97A66A1-78F6-1F0B-1323-110B170D668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9" name="Straight Connector 8">
            <a:extLst>
              <a:ext uri="{FF2B5EF4-FFF2-40B4-BE49-F238E27FC236}">
                <a16:creationId xmlns:a16="http://schemas.microsoft.com/office/drawing/2014/main" id="{5FC67499-A55C-7457-333B-2192A4F7BA17}"/>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CBFB503-5A8F-B2D8-4E92-0295D6A0360B}"/>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1" name="Picture 10">
            <a:extLst>
              <a:ext uri="{FF2B5EF4-FFF2-40B4-BE49-F238E27FC236}">
                <a16:creationId xmlns:a16="http://schemas.microsoft.com/office/drawing/2014/main" id="{DD05A017-83A1-B0B1-3475-AA5C84EC2B5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13" name="Picture 8">
            <a:extLst>
              <a:ext uri="{FF2B5EF4-FFF2-40B4-BE49-F238E27FC236}">
                <a16:creationId xmlns:a16="http://schemas.microsoft.com/office/drawing/2014/main" id="{1F56F012-7560-522D-291F-2FEB74B094E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15FA91A0-C7EA-B804-15D2-B7280FB3EC39}"/>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blue and green logo&#10;&#10;Description automatically generated">
            <a:extLst>
              <a:ext uri="{FF2B5EF4-FFF2-40B4-BE49-F238E27FC236}">
                <a16:creationId xmlns:a16="http://schemas.microsoft.com/office/drawing/2014/main" id="{414BF8CA-F5F1-9A12-139B-DD31B4F4E4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16" name="Straight Connector 15">
            <a:extLst>
              <a:ext uri="{FF2B5EF4-FFF2-40B4-BE49-F238E27FC236}">
                <a16:creationId xmlns:a16="http://schemas.microsoft.com/office/drawing/2014/main" id="{8CFB04FB-EF70-814E-209B-62E256ACEB38}"/>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5F335FD-89EB-78FE-EEDF-A7980E5EDCE0}"/>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8" name="Picture 17">
            <a:extLst>
              <a:ext uri="{FF2B5EF4-FFF2-40B4-BE49-F238E27FC236}">
                <a16:creationId xmlns:a16="http://schemas.microsoft.com/office/drawing/2014/main" id="{34F0F002-FD23-D3D8-0B42-2EDE525BF4E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extLst>
      <p:ext uri="{BB962C8B-B14F-4D97-AF65-F5344CB8AC3E}">
        <p14:creationId xmlns:p14="http://schemas.microsoft.com/office/powerpoint/2010/main" val="21433189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61"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bmp"/><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E3A0790-94A9-0D64-F197-1EA3CC275CDD}"/>
              </a:ext>
            </a:extLst>
          </p:cNvPr>
          <p:cNvSpPr txBox="1"/>
          <p:nvPr/>
        </p:nvSpPr>
        <p:spPr>
          <a:xfrm>
            <a:off x="1780375" y="3987539"/>
            <a:ext cx="8044110" cy="770147"/>
          </a:xfrm>
          <a:prstGeom prst="rect">
            <a:avLst/>
          </a:prstGeom>
          <a:noFill/>
        </p:spPr>
        <p:txBody>
          <a:bodyPr wrap="square">
            <a:spAutoFit/>
          </a:bodyPr>
          <a:lstStyle/>
          <a:p>
            <a:pPr>
              <a:lnSpc>
                <a:spcPct val="115000"/>
              </a:lnSpc>
              <a:spcAft>
                <a:spcPts val="1000"/>
              </a:spcAft>
              <a:defRPr/>
            </a:pPr>
            <a:r>
              <a:rPr lang="en-US" sz="2000" b="1" dirty="0" err="1">
                <a:solidFill>
                  <a:schemeClr val="accent1">
                    <a:lumMod val="50000"/>
                  </a:schemeClr>
                </a:solidFill>
              </a:rPr>
              <a:t>Hợp</a:t>
            </a:r>
            <a:r>
              <a:rPr lang="en-US" sz="2000" b="1" dirty="0">
                <a:solidFill>
                  <a:schemeClr val="accent1">
                    <a:lumMod val="50000"/>
                  </a:schemeClr>
                </a:solidFill>
              </a:rPr>
              <a:t> phần 9: </a:t>
            </a:r>
            <a:r>
              <a:rPr lang="en-US" sz="2000" b="1" dirty="0" err="1">
                <a:solidFill>
                  <a:schemeClr val="accent1">
                    <a:lumMod val="50000"/>
                  </a:schemeClr>
                </a:solidFill>
              </a:rPr>
              <a:t>Nghiên</a:t>
            </a:r>
            <a:r>
              <a:rPr lang="en-US" sz="2000" b="1" dirty="0">
                <a:solidFill>
                  <a:schemeClr val="accent1">
                    <a:lumMod val="50000"/>
                  </a:schemeClr>
                </a:solidFill>
              </a:rPr>
              <a:t> </a:t>
            </a:r>
            <a:r>
              <a:rPr lang="en-US" sz="2000" b="1" dirty="0" err="1">
                <a:solidFill>
                  <a:schemeClr val="accent1">
                    <a:lumMod val="50000"/>
                  </a:schemeClr>
                </a:solidFill>
              </a:rPr>
              <a:t>Cứu</a:t>
            </a:r>
            <a:r>
              <a:rPr lang="en-US" sz="2000" b="1" dirty="0">
                <a:solidFill>
                  <a:schemeClr val="accent1">
                    <a:lumMod val="50000"/>
                  </a:schemeClr>
                </a:solidFill>
              </a:rPr>
              <a:t> </a:t>
            </a:r>
            <a:r>
              <a:rPr lang="en-US" sz="2000" b="1" dirty="0" err="1">
                <a:solidFill>
                  <a:schemeClr val="accent1">
                    <a:lumMod val="50000"/>
                  </a:schemeClr>
                </a:solidFill>
              </a:rPr>
              <a:t>Điển</a:t>
            </a:r>
            <a:r>
              <a:rPr lang="en-US" sz="2000" b="1" dirty="0">
                <a:solidFill>
                  <a:schemeClr val="accent1">
                    <a:lumMod val="50000"/>
                  </a:schemeClr>
                </a:solidFill>
              </a:rPr>
              <a:t> </a:t>
            </a:r>
            <a:r>
              <a:rPr lang="en-US" sz="2000" b="1" dirty="0" err="1">
                <a:solidFill>
                  <a:schemeClr val="accent1">
                    <a:lumMod val="50000"/>
                  </a:schemeClr>
                </a:solidFill>
              </a:rPr>
              <a:t>Hình</a:t>
            </a:r>
            <a:r>
              <a:rPr lang="en-US" sz="2000" b="1" dirty="0">
                <a:solidFill>
                  <a:schemeClr val="accent1">
                    <a:lumMod val="50000"/>
                  </a:schemeClr>
                </a:solidFill>
              </a:rPr>
              <a:t> </a:t>
            </a:r>
            <a:r>
              <a:rPr lang="en-US" sz="2000" b="1" dirty="0" err="1">
                <a:solidFill>
                  <a:schemeClr val="accent1">
                    <a:lumMod val="50000"/>
                  </a:schemeClr>
                </a:solidFill>
              </a:rPr>
              <a:t>về</a:t>
            </a:r>
            <a:r>
              <a:rPr lang="en-US" sz="2000" b="1" dirty="0">
                <a:solidFill>
                  <a:schemeClr val="accent1">
                    <a:lumMod val="50000"/>
                  </a:schemeClr>
                </a:solidFill>
              </a:rPr>
              <a:t> </a:t>
            </a:r>
            <a:r>
              <a:rPr lang="en-US" sz="2000" b="1" dirty="0" err="1">
                <a:solidFill>
                  <a:schemeClr val="accent1">
                    <a:lumMod val="50000"/>
                  </a:schemeClr>
                </a:solidFill>
              </a:rPr>
              <a:t>Tiết</a:t>
            </a:r>
            <a:r>
              <a:rPr lang="en-US" sz="2000" b="1" dirty="0">
                <a:solidFill>
                  <a:schemeClr val="accent1">
                    <a:lumMod val="50000"/>
                  </a:schemeClr>
                </a:solidFill>
              </a:rPr>
              <a:t> </a:t>
            </a:r>
            <a:r>
              <a:rPr lang="en-US" sz="2000" b="1" dirty="0" err="1">
                <a:solidFill>
                  <a:schemeClr val="accent1">
                    <a:lumMod val="50000"/>
                  </a:schemeClr>
                </a:solidFill>
              </a:rPr>
              <a:t>Kiệm</a:t>
            </a:r>
            <a:r>
              <a:rPr lang="en-US" sz="2000" b="1" dirty="0">
                <a:solidFill>
                  <a:schemeClr val="accent1">
                    <a:lumMod val="50000"/>
                  </a:schemeClr>
                </a:solidFill>
              </a:rPr>
              <a:t> </a:t>
            </a:r>
            <a:r>
              <a:rPr lang="en-US" sz="2000" b="1" dirty="0" err="1">
                <a:solidFill>
                  <a:schemeClr val="accent1">
                    <a:lumMod val="50000"/>
                  </a:schemeClr>
                </a:solidFill>
              </a:rPr>
              <a:t>Năng</a:t>
            </a:r>
            <a:r>
              <a:rPr lang="en-US" sz="2000" b="1" dirty="0">
                <a:solidFill>
                  <a:schemeClr val="accent1">
                    <a:lumMod val="50000"/>
                  </a:schemeClr>
                </a:solidFill>
              </a:rPr>
              <a:t> </a:t>
            </a:r>
            <a:r>
              <a:rPr lang="en-US" sz="2000" b="1" dirty="0" err="1">
                <a:solidFill>
                  <a:schemeClr val="accent1">
                    <a:lumMod val="50000"/>
                  </a:schemeClr>
                </a:solidFill>
              </a:rPr>
              <a:t>Lượng</a:t>
            </a:r>
            <a:r>
              <a:rPr lang="en-US" sz="2000" b="1" dirty="0">
                <a:solidFill>
                  <a:schemeClr val="accent1">
                    <a:lumMod val="50000"/>
                  </a:schemeClr>
                </a:solidFill>
              </a:rPr>
              <a:t> trong </a:t>
            </a:r>
            <a:r>
              <a:rPr lang="en-US" sz="2000" b="1" dirty="0" err="1">
                <a:solidFill>
                  <a:schemeClr val="accent1">
                    <a:lumMod val="50000"/>
                  </a:schemeClr>
                </a:solidFill>
              </a:rPr>
              <a:t>Ngành</a:t>
            </a:r>
            <a:r>
              <a:rPr lang="en-US" sz="2000" b="1" dirty="0">
                <a:solidFill>
                  <a:schemeClr val="accent1">
                    <a:lumMod val="50000"/>
                  </a:schemeClr>
                </a:solidFill>
              </a:rPr>
              <a:t> Xi </a:t>
            </a:r>
            <a:r>
              <a:rPr lang="en-US" sz="2000" b="1" dirty="0" err="1">
                <a:solidFill>
                  <a:schemeClr val="accent1">
                    <a:lumMod val="50000"/>
                  </a:schemeClr>
                </a:solidFill>
              </a:rPr>
              <a:t>Măng</a:t>
            </a:r>
            <a:endParaRPr lang="en-US" altLang="en-US" sz="2000" b="1" kern="0" dirty="0">
              <a:solidFill>
                <a:schemeClr val="accent1">
                  <a:lumMod val="50000"/>
                </a:schemeClr>
              </a:solidFill>
              <a:latin typeface="+mn-lt"/>
              <a:ea typeface="+mj-ea"/>
              <a:cs typeface="Arial" panose="020B0604020202020204" pitchFamily="34" charset="0"/>
            </a:endParaRPr>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2116024" y="727615"/>
            <a:ext cx="11714275"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b="1" dirty="0">
                <a:latin typeface="+mn-lt"/>
              </a:rPr>
              <a:t>  DỰ ÁN THÚC ĐẨY TIẾT KIỆM NĂNG LƯỢNG </a:t>
            </a:r>
          </a:p>
          <a:p>
            <a:r>
              <a:rPr lang="en-US" sz="2400" b="1" dirty="0">
                <a:latin typeface="+mn-lt"/>
              </a:rPr>
              <a:t>TRONG CÁC NGÀNH CÔNG NGHIỆP VIỆT NAM</a:t>
            </a:r>
          </a:p>
        </p:txBody>
      </p:sp>
      <p:sp>
        <p:nvSpPr>
          <p:cNvPr id="364" name="Google Shape;46;p15">
            <a:extLst>
              <a:ext uri="{FF2B5EF4-FFF2-40B4-BE49-F238E27FC236}">
                <a16:creationId xmlns:a16="http://schemas.microsoft.com/office/drawing/2014/main" id="{3D51DCED-2B08-43B1-92CF-3533761E4D5E}"/>
              </a:ext>
            </a:extLst>
          </p:cNvPr>
          <p:cNvSpPr txBox="1">
            <a:spLocks noGrp="1"/>
          </p:cNvSpPr>
          <p:nvPr/>
        </p:nvSpPr>
        <p:spPr>
          <a:xfrm>
            <a:off x="961250" y="1889415"/>
            <a:ext cx="11098004"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2800" b="1" dirty="0">
                <a:solidFill>
                  <a:schemeClr val="accent1">
                    <a:lumMod val="50000"/>
                  </a:schemeClr>
                </a:solidFill>
                <a:latin typeface="+mn-lt"/>
              </a:rPr>
              <a:t>KHÓA TẬP HUẤN TKNL DÀNH CHO </a:t>
            </a:r>
            <a:r>
              <a:rPr lang="en-US" sz="2800" b="1" dirty="0">
                <a:solidFill>
                  <a:schemeClr val="accent1">
                    <a:lumMod val="50000"/>
                  </a:schemeClr>
                </a:solidFill>
                <a:latin typeface="+mn-lt"/>
              </a:rPr>
              <a:t>CÁN BỘ KỸ THUẬT</a:t>
            </a:r>
            <a:endParaRPr sz="2800" b="1" dirty="0">
              <a:solidFill>
                <a:schemeClr val="accent1">
                  <a:lumMod val="50000"/>
                </a:schemeClr>
              </a:solidFill>
              <a:latin typeface="+mn-lt"/>
            </a:endParaRPr>
          </a:p>
        </p:txBody>
      </p:sp>
    </p:spTree>
    <p:extLst>
      <p:ext uri="{BB962C8B-B14F-4D97-AF65-F5344CB8AC3E}">
        <p14:creationId xmlns:p14="http://schemas.microsoft.com/office/powerpoint/2010/main" val="131530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1818969"/>
            <a:ext cx="10972800" cy="495200"/>
          </a:xfrm>
          <a:prstGeom prst="rect">
            <a:avLst/>
          </a:prstGeom>
        </p:spPr>
        <p:txBody>
          <a:bodyPr>
            <a:normAutofit/>
          </a:bodyPr>
          <a:lstStyle/>
          <a:p>
            <a:r>
              <a:rPr lang="en-US" dirty="0"/>
              <a:t>2.</a:t>
            </a:r>
            <a:r>
              <a:rPr dirty="0"/>
              <a:t>4</a:t>
            </a:r>
            <a:r>
              <a:rPr lang="en-US" dirty="0"/>
              <a:t>. </a:t>
            </a:r>
            <a:r>
              <a:rPr dirty="0"/>
              <a:t>Hiệu quả đạt được Hoàng Thạch &amp; Hà Tiên 1</a:t>
            </a:r>
          </a:p>
        </p:txBody>
      </p:sp>
      <p:sp>
        <p:nvSpPr>
          <p:cNvPr id="3" name="Content Placeholder 2"/>
          <p:cNvSpPr>
            <a:spLocks noGrp="1"/>
          </p:cNvSpPr>
          <p:nvPr>
            <p:ph idx="4294967295"/>
          </p:nvPr>
        </p:nvSpPr>
        <p:spPr>
          <a:xfrm>
            <a:off x="609600" y="2314169"/>
            <a:ext cx="10972800" cy="1322314"/>
          </a:xfrm>
          <a:prstGeom prst="rect">
            <a:avLst/>
          </a:prstGeom>
        </p:spPr>
        <p:txBody>
          <a:bodyPr/>
          <a:lstStyle/>
          <a:p>
            <a:pPr>
              <a:buFont typeface="Arial" panose="020B0604020202020204" pitchFamily="34" charset="0"/>
              <a:buChar char="•"/>
            </a:pPr>
            <a:r>
              <a:rPr dirty="0" err="1"/>
              <a:t>Vicem</a:t>
            </a:r>
            <a:r>
              <a:rPr dirty="0"/>
              <a:t> Hoàng Thạch: </a:t>
            </a:r>
            <a:r>
              <a:rPr dirty="0" err="1"/>
              <a:t>Tiết</a:t>
            </a:r>
            <a:r>
              <a:rPr dirty="0"/>
              <a:t> </a:t>
            </a:r>
            <a:r>
              <a:rPr dirty="0" err="1"/>
              <a:t>kiệm</a:t>
            </a:r>
            <a:r>
              <a:rPr dirty="0"/>
              <a:t> 20–25%, </a:t>
            </a:r>
            <a:r>
              <a:rPr dirty="0" err="1"/>
              <a:t>tăng</a:t>
            </a:r>
            <a:r>
              <a:rPr dirty="0"/>
              <a:t> </a:t>
            </a:r>
            <a:r>
              <a:rPr dirty="0" err="1"/>
              <a:t>độ</a:t>
            </a:r>
            <a:r>
              <a:rPr dirty="0"/>
              <a:t> tin </a:t>
            </a:r>
            <a:r>
              <a:rPr dirty="0" err="1"/>
              <a:t>cậy</a:t>
            </a:r>
            <a:r>
              <a:rPr dirty="0"/>
              <a:t>.</a:t>
            </a:r>
          </a:p>
          <a:p>
            <a:pPr>
              <a:buFont typeface="Arial" panose="020B0604020202020204" pitchFamily="34" charset="0"/>
              <a:buChar char="•"/>
            </a:pPr>
            <a:r>
              <a:rPr dirty="0"/>
              <a:t>Hà Tiên 1: </a:t>
            </a:r>
            <a:r>
              <a:rPr dirty="0" err="1"/>
              <a:t>Giảm</a:t>
            </a:r>
            <a:r>
              <a:rPr dirty="0"/>
              <a:t> từ 150 kW </a:t>
            </a:r>
            <a:r>
              <a:rPr dirty="0" err="1"/>
              <a:t>xuống</a:t>
            </a:r>
            <a:r>
              <a:rPr dirty="0"/>
              <a:t> 110–120 kW/</a:t>
            </a:r>
            <a:r>
              <a:rPr dirty="0" err="1"/>
              <a:t>quạt</a:t>
            </a:r>
            <a:r>
              <a:rPr dirty="0"/>
              <a:t>.</a:t>
            </a:r>
          </a:p>
          <a:p>
            <a:pPr>
              <a:buFont typeface="Arial" panose="020B0604020202020204" pitchFamily="34" charset="0"/>
              <a:buChar char="•"/>
            </a:pPr>
            <a:r>
              <a:rPr dirty="0" err="1"/>
              <a:t>Tối</a:t>
            </a:r>
            <a:r>
              <a:rPr dirty="0"/>
              <a:t> </a:t>
            </a:r>
            <a:r>
              <a:rPr dirty="0" err="1"/>
              <a:t>ưu</a:t>
            </a:r>
            <a:r>
              <a:rPr dirty="0"/>
              <a:t> O₂ </a:t>
            </a:r>
            <a:r>
              <a:rPr dirty="0" err="1"/>
              <a:t>dư</a:t>
            </a:r>
            <a:r>
              <a:rPr dirty="0"/>
              <a:t>, </a:t>
            </a:r>
            <a:r>
              <a:rPr dirty="0" err="1"/>
              <a:t>ổn</a:t>
            </a:r>
            <a:r>
              <a:rPr dirty="0"/>
              <a:t> </a:t>
            </a:r>
            <a:r>
              <a:rPr dirty="0" err="1"/>
              <a:t>định</a:t>
            </a:r>
            <a:r>
              <a:rPr dirty="0"/>
              <a:t> </a:t>
            </a:r>
            <a:r>
              <a:rPr dirty="0" err="1"/>
              <a:t>buồng</a:t>
            </a:r>
            <a:r>
              <a:rPr dirty="0"/>
              <a:t> </a:t>
            </a:r>
            <a:r>
              <a:rPr dirty="0" err="1"/>
              <a:t>đốt</a:t>
            </a:r>
            <a:r>
              <a:rPr dirty="0"/>
              <a:t>.</a:t>
            </a:r>
          </a:p>
        </p:txBody>
      </p:sp>
      <p:sp>
        <p:nvSpPr>
          <p:cNvPr id="4" name="Title 1">
            <a:extLst>
              <a:ext uri="{FF2B5EF4-FFF2-40B4-BE49-F238E27FC236}">
                <a16:creationId xmlns:a16="http://schemas.microsoft.com/office/drawing/2014/main" id="{65852648-06BF-708F-C9E6-101FF5075565}"/>
              </a:ext>
            </a:extLst>
          </p:cNvPr>
          <p:cNvSpPr txBox="1">
            <a:spLocks/>
          </p:cNvSpPr>
          <p:nvPr/>
        </p:nvSpPr>
        <p:spPr>
          <a:xfrm>
            <a:off x="609600" y="3636483"/>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2.5. Lợi </a:t>
            </a:r>
            <a:r>
              <a:rPr lang="en-US" dirty="0" err="1">
                <a:latin typeface="Arial" panose="020B0604020202020204" pitchFamily="34" charset="0"/>
                <a:cs typeface="Arial" panose="020B0604020202020204" pitchFamily="34" charset="0"/>
              </a:rPr>
              <a:t>ích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tổng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thể</a:t>
            </a:r>
            <a:endParaRPr lang="en-US" dirty="0">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95597EBC-6089-0380-AFE7-5E00A7092437}"/>
              </a:ext>
            </a:extLst>
          </p:cNvPr>
          <p:cNvSpPr txBox="1">
            <a:spLocks/>
          </p:cNvSpPr>
          <p:nvPr/>
        </p:nvSpPr>
        <p:spPr>
          <a:xfrm>
            <a:off x="609600" y="4131683"/>
            <a:ext cx="10972800" cy="148280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buFont typeface="Arial" panose="020B0604020202020204" pitchFamily="34" charset="0"/>
              <a:buChar char="•"/>
            </a:pPr>
            <a:r>
              <a:rPr lang="en-US" dirty="0" err="1"/>
              <a:t>Tiết</a:t>
            </a:r>
            <a:r>
              <a:rPr lang="en-US" dirty="0"/>
              <a:t> </a:t>
            </a:r>
            <a:r>
              <a:rPr lang="en-US" dirty="0" err="1"/>
              <a:t>kiệm</a:t>
            </a:r>
            <a:r>
              <a:rPr lang="en-US" dirty="0"/>
              <a:t> </a:t>
            </a:r>
            <a:r>
              <a:rPr lang="en-US" dirty="0" err="1"/>
              <a:t>điện</a:t>
            </a:r>
            <a:r>
              <a:rPr lang="en-US" dirty="0"/>
              <a:t>: 10–25%.</a:t>
            </a:r>
          </a:p>
          <a:p>
            <a:pPr>
              <a:buFont typeface="Arial" panose="020B0604020202020204" pitchFamily="34" charset="0"/>
              <a:buChar char="•"/>
            </a:pPr>
            <a:r>
              <a:rPr lang="en-US" dirty="0" err="1"/>
              <a:t>Giảm</a:t>
            </a:r>
            <a:r>
              <a:rPr lang="en-US" dirty="0"/>
              <a:t> chi </a:t>
            </a:r>
            <a:r>
              <a:rPr lang="en-US" dirty="0" err="1"/>
              <a:t>phí</a:t>
            </a:r>
            <a:r>
              <a:rPr lang="en-US" dirty="0"/>
              <a:t>: 600 </a:t>
            </a:r>
            <a:r>
              <a:rPr lang="en-US" dirty="0" err="1"/>
              <a:t>triệu</a:t>
            </a:r>
            <a:r>
              <a:rPr lang="en-US" dirty="0"/>
              <a:t> – 1,5 </a:t>
            </a:r>
            <a:r>
              <a:rPr lang="en-US" dirty="0" err="1"/>
              <a:t>tỷ</a:t>
            </a:r>
            <a:r>
              <a:rPr lang="en-US" dirty="0"/>
              <a:t> VNĐ/</a:t>
            </a:r>
            <a:r>
              <a:rPr lang="en-US" dirty="0" err="1"/>
              <a:t>năm</a:t>
            </a:r>
            <a:r>
              <a:rPr lang="en-US" dirty="0"/>
              <a:t>.</a:t>
            </a:r>
          </a:p>
          <a:p>
            <a:pPr>
              <a:buFont typeface="Arial" panose="020B0604020202020204" pitchFamily="34" charset="0"/>
              <a:buChar char="•"/>
            </a:pPr>
            <a:r>
              <a:rPr lang="en-US" dirty="0" err="1"/>
              <a:t>Giảm</a:t>
            </a:r>
            <a:r>
              <a:rPr lang="en-US" dirty="0"/>
              <a:t> CO₂: 500–1000 </a:t>
            </a:r>
            <a:r>
              <a:rPr lang="en-US" dirty="0" err="1"/>
              <a:t>tấn</a:t>
            </a:r>
            <a:r>
              <a:rPr lang="en-US" dirty="0"/>
              <a:t>/</a:t>
            </a:r>
            <a:r>
              <a:rPr lang="en-US" dirty="0" err="1"/>
              <a:t>năm</a:t>
            </a:r>
            <a:r>
              <a:rPr lang="en-US" dirty="0"/>
              <a:t>.</a:t>
            </a:r>
          </a:p>
          <a:p>
            <a:pPr>
              <a:buFont typeface="Arial" panose="020B0604020202020204" pitchFamily="34" charset="0"/>
              <a:buChar char="•"/>
            </a:pPr>
            <a:r>
              <a:rPr lang="en-US" dirty="0" err="1"/>
              <a:t>Giảm</a:t>
            </a:r>
            <a:r>
              <a:rPr lang="en-US" dirty="0"/>
              <a:t> hao </a:t>
            </a:r>
            <a:r>
              <a:rPr lang="en-US" dirty="0" err="1"/>
              <a:t>mòn</a:t>
            </a:r>
            <a:r>
              <a:rPr lang="en-US" dirty="0"/>
              <a:t> thiết </a:t>
            </a:r>
            <a:r>
              <a:rPr lang="en-US" dirty="0" err="1"/>
              <a:t>bị</a:t>
            </a:r>
            <a:r>
              <a:rPr lang="en-US" dirty="0"/>
              <a:t>, </a:t>
            </a:r>
            <a:r>
              <a:rPr lang="en-US" dirty="0" err="1"/>
              <a:t>tăng</a:t>
            </a:r>
            <a:r>
              <a:rPr lang="en-US" dirty="0"/>
              <a:t> điều </a:t>
            </a:r>
            <a:r>
              <a:rPr lang="en-US" dirty="0" err="1"/>
              <a:t>khiển</a:t>
            </a:r>
            <a:r>
              <a:rPr lang="en-US" dirty="0"/>
              <a:t> </a:t>
            </a:r>
            <a:r>
              <a:rPr lang="en-US" dirty="0" err="1"/>
              <a:t>chính</a:t>
            </a:r>
            <a:r>
              <a:rPr lang="en-US" dirty="0"/>
              <a:t> </a:t>
            </a:r>
            <a:r>
              <a:rPr lang="en-US" dirty="0" err="1"/>
              <a:t>xác</a:t>
            </a:r>
            <a:r>
              <a:rPr lang="en-US" dirty="0"/>
              <a:t>.</a:t>
            </a:r>
          </a:p>
        </p:txBody>
      </p:sp>
      <p:sp>
        <p:nvSpPr>
          <p:cNvPr id="6" name="Title 1">
            <a:extLst>
              <a:ext uri="{FF2B5EF4-FFF2-40B4-BE49-F238E27FC236}">
                <a16:creationId xmlns:a16="http://schemas.microsoft.com/office/drawing/2014/main" id="{F11B00B8-5336-7AA3-EEE5-A029E5B6F2CB}"/>
              </a:ext>
            </a:extLst>
          </p:cNvPr>
          <p:cNvSpPr txBox="1">
            <a:spLocks/>
          </p:cNvSpPr>
          <p:nvPr/>
        </p:nvSpPr>
        <p:spPr>
          <a:xfrm>
            <a:off x="609600" y="5496164"/>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it-IT" dirty="0">
                <a:latin typeface="Arial" panose="020B0604020202020204" pitchFamily="34" charset="0"/>
                <a:cs typeface="Arial" panose="020B0604020202020204" pitchFamily="34" charset="0"/>
              </a:rPr>
              <a:t>2.6. Ghi chú mở rộng</a:t>
            </a:r>
          </a:p>
        </p:txBody>
      </p:sp>
      <p:sp>
        <p:nvSpPr>
          <p:cNvPr id="7" name="Content Placeholder 2">
            <a:extLst>
              <a:ext uri="{FF2B5EF4-FFF2-40B4-BE49-F238E27FC236}">
                <a16:creationId xmlns:a16="http://schemas.microsoft.com/office/drawing/2014/main" id="{4A990841-BE8B-EF93-88D9-6C6BA0F39903}"/>
              </a:ext>
            </a:extLst>
          </p:cNvPr>
          <p:cNvSpPr txBox="1">
            <a:spLocks/>
          </p:cNvSpPr>
          <p:nvPr/>
        </p:nvSpPr>
        <p:spPr>
          <a:xfrm>
            <a:off x="609600" y="5873037"/>
            <a:ext cx="10972800" cy="884079"/>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buFont typeface="Arial" panose="020B0604020202020204" pitchFamily="34" charset="0"/>
              <a:buChar char="•"/>
            </a:pPr>
            <a:r>
              <a:rPr lang="vi-VN" dirty="0"/>
              <a:t>Có thể áp dụng cho: quạt nghiền liệu, làm nguội clinker, khử bụi.</a:t>
            </a:r>
          </a:p>
          <a:p>
            <a:pPr>
              <a:buFont typeface="Arial" panose="020B0604020202020204" pitchFamily="34" charset="0"/>
              <a:buChar char="•"/>
            </a:pPr>
            <a:r>
              <a:rPr lang="vi-VN" dirty="0"/>
              <a:t>Lưu ý: tương thích hệ điều khiển, nhiễu sóng hài, bảo vệ động cơ.</a:t>
            </a:r>
          </a:p>
        </p:txBody>
      </p:sp>
      <p:sp>
        <p:nvSpPr>
          <p:cNvPr id="8" name="Title 1">
            <a:extLst>
              <a:ext uri="{FF2B5EF4-FFF2-40B4-BE49-F238E27FC236}">
                <a16:creationId xmlns:a16="http://schemas.microsoft.com/office/drawing/2014/main" id="{647E0703-4500-14A7-9082-05737D20DF2D}"/>
              </a:ext>
            </a:extLst>
          </p:cNvPr>
          <p:cNvSpPr txBox="1">
            <a:spLocks/>
          </p:cNvSpPr>
          <p:nvPr/>
        </p:nvSpPr>
        <p:spPr>
          <a:xfrm>
            <a:off x="609600" y="1108828"/>
            <a:ext cx="10972800" cy="580867"/>
          </a:xfrm>
          <a:prstGeom prst="rect">
            <a:avLst/>
          </a:prstGeom>
          <a:noFill/>
          <a:ln>
            <a:noFill/>
          </a:ln>
        </p:spPr>
        <p:txBody>
          <a:bodyPr spcFirstLastPara="1" wrap="square" lIns="91425" tIns="91425" rIns="91425" bIns="91425" anchor="ctr" anchorCtr="0">
            <a:normAutofit fontScale="97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2. CẢI TẠO HỆ THỐNG QUẠT ID/PA/SA KẾT HỢP BIẾN TẦN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70608" y="1926438"/>
            <a:ext cx="7330633" cy="2323600"/>
          </a:xfrm>
          <a:prstGeom prst="rect">
            <a:avLst/>
          </a:prstGeom>
        </p:spPr>
        <p:txBody>
          <a:bodyPr>
            <a:normAutofit/>
          </a:bodyPr>
          <a:lstStyle/>
          <a:p>
            <a:r>
              <a:rPr lang="en-US" sz="2800" b="1" dirty="0">
                <a:solidFill>
                  <a:schemeClr val="accent4">
                    <a:lumMod val="50000"/>
                  </a:schemeClr>
                </a:solidFill>
              </a:rPr>
              <a:t>3. </a:t>
            </a:r>
            <a:r>
              <a:rPr sz="2800" b="1" dirty="0">
                <a:solidFill>
                  <a:schemeClr val="accent4">
                    <a:lumMod val="50000"/>
                  </a:schemeClr>
                </a:solidFill>
              </a:rPr>
              <a:t>Tối ưu hóa vận hành lò nung clinker</a:t>
            </a:r>
          </a:p>
        </p:txBody>
      </p:sp>
      <p:sp>
        <p:nvSpPr>
          <p:cNvPr id="3" name="Subtitle 2"/>
          <p:cNvSpPr>
            <a:spLocks noGrp="1"/>
          </p:cNvSpPr>
          <p:nvPr>
            <p:ph type="subTitle" idx="4294967295"/>
          </p:nvPr>
        </p:nvSpPr>
        <p:spPr>
          <a:xfrm>
            <a:off x="609599" y="3171523"/>
            <a:ext cx="11289175" cy="556800"/>
          </a:xfrm>
          <a:prstGeom prst="rect">
            <a:avLst/>
          </a:prstGeom>
        </p:spPr>
        <p:txBody>
          <a:bodyPr>
            <a:noAutofit/>
          </a:bodyPr>
          <a:lstStyle/>
          <a:p>
            <a:r>
              <a:rPr sz="2800" dirty="0" err="1"/>
              <a:t>Ứng</a:t>
            </a:r>
            <a:r>
              <a:rPr sz="2800" dirty="0"/>
              <a:t> </a:t>
            </a:r>
            <a:r>
              <a:rPr sz="2800" dirty="0" err="1"/>
              <a:t>dụng</a:t>
            </a:r>
            <a:r>
              <a:rPr sz="2800" dirty="0"/>
              <a:t> </a:t>
            </a:r>
            <a:r>
              <a:rPr sz="2800" dirty="0" err="1"/>
              <a:t>tại</a:t>
            </a:r>
            <a:r>
              <a:rPr sz="2800" dirty="0"/>
              <a:t>: Xi </a:t>
            </a:r>
            <a:r>
              <a:rPr sz="2800" dirty="0" err="1"/>
              <a:t>măng</a:t>
            </a:r>
            <a:r>
              <a:rPr sz="2800" dirty="0"/>
              <a:t> Hà Tiên 1, Nghi Sơn Cement, Fico Tây Ninh...</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1659671"/>
            <a:ext cx="10972800" cy="495200"/>
          </a:xfrm>
          <a:prstGeom prst="rect">
            <a:avLst/>
          </a:prstGeom>
        </p:spPr>
        <p:txBody>
          <a:bodyPr>
            <a:normAutofit/>
          </a:bodyPr>
          <a:lstStyle/>
          <a:p>
            <a:r>
              <a:rPr lang="en-US" dirty="0"/>
              <a:t>3.</a:t>
            </a:r>
            <a:r>
              <a:rPr dirty="0"/>
              <a:t>1</a:t>
            </a:r>
            <a:r>
              <a:rPr lang="en-US" dirty="0"/>
              <a:t>.</a:t>
            </a:r>
            <a:r>
              <a:rPr dirty="0"/>
              <a:t> </a:t>
            </a:r>
            <a:r>
              <a:rPr dirty="0" err="1"/>
              <a:t>Bối</a:t>
            </a:r>
            <a:r>
              <a:rPr dirty="0"/>
              <a:t> </a:t>
            </a:r>
            <a:r>
              <a:rPr dirty="0" err="1"/>
              <a:t>cảnh</a:t>
            </a:r>
            <a:r>
              <a:rPr dirty="0"/>
              <a:t> </a:t>
            </a:r>
            <a:r>
              <a:rPr dirty="0" err="1"/>
              <a:t>và</a:t>
            </a:r>
            <a:r>
              <a:rPr dirty="0"/>
              <a:t> </a:t>
            </a:r>
            <a:r>
              <a:rPr dirty="0" err="1"/>
              <a:t>lý</a:t>
            </a:r>
            <a:r>
              <a:rPr dirty="0"/>
              <a:t> do thực </a:t>
            </a:r>
            <a:r>
              <a:rPr dirty="0" err="1"/>
              <a:t>hiện</a:t>
            </a:r>
            <a:endParaRPr dirty="0"/>
          </a:p>
        </p:txBody>
      </p:sp>
      <p:sp>
        <p:nvSpPr>
          <p:cNvPr id="3" name="Content Placeholder 2"/>
          <p:cNvSpPr>
            <a:spLocks noGrp="1"/>
          </p:cNvSpPr>
          <p:nvPr>
            <p:ph idx="4294967295"/>
          </p:nvPr>
        </p:nvSpPr>
        <p:spPr>
          <a:xfrm>
            <a:off x="609600" y="2045788"/>
            <a:ext cx="10972800" cy="4772800"/>
          </a:xfrm>
          <a:prstGeom prst="rect">
            <a:avLst/>
          </a:prstGeom>
        </p:spPr>
        <p:txBody>
          <a:bodyPr/>
          <a:lstStyle/>
          <a:p>
            <a:r>
              <a:rPr dirty="0"/>
              <a:t>Lò nung clinker là thiết bị tiêu thụ nhiệt lớn nhất trong nhà máy xi măng.</a:t>
            </a:r>
          </a:p>
          <a:p>
            <a:r>
              <a:rPr dirty="0"/>
              <a:t>Chi phí nhiên liệu chiếm 40–60% tổng chi phí sản xuất clinker.</a:t>
            </a:r>
          </a:p>
          <a:p>
            <a:r>
              <a:rPr dirty="0"/>
              <a:t>Vận hành chưa tối ưu gây lãng phí nhiệt, tăng phát thải CO₂.</a:t>
            </a:r>
          </a:p>
        </p:txBody>
      </p:sp>
      <p:sp>
        <p:nvSpPr>
          <p:cNvPr id="4" name="Title 1">
            <a:extLst>
              <a:ext uri="{FF2B5EF4-FFF2-40B4-BE49-F238E27FC236}">
                <a16:creationId xmlns:a16="http://schemas.microsoft.com/office/drawing/2014/main" id="{E21AC178-A30A-93F7-62CA-5160EEBD64AB}"/>
              </a:ext>
            </a:extLst>
          </p:cNvPr>
          <p:cNvSpPr txBox="1">
            <a:spLocks/>
          </p:cNvSpPr>
          <p:nvPr/>
        </p:nvSpPr>
        <p:spPr>
          <a:xfrm>
            <a:off x="609600" y="3187529"/>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3.2. </a:t>
            </a:r>
            <a:r>
              <a:rPr lang="en-US" dirty="0" err="1">
                <a:latin typeface="Arial" panose="020B0604020202020204" pitchFamily="34" charset="0"/>
                <a:cs typeface="Arial" panose="020B0604020202020204" pitchFamily="34" charset="0"/>
              </a:rPr>
              <a:t>Mô</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tả</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giải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pháp</a:t>
            </a:r>
            <a:r>
              <a:rPr lang="en-US" dirty="0">
                <a:latin typeface="Arial" panose="020B0604020202020204" pitchFamily="34" charset="0"/>
                <a:cs typeface="Arial" panose="020B0604020202020204" pitchFamily="34" charset="0"/>
              </a:rPr>
              <a:t> kỹ thuật</a:t>
            </a:r>
          </a:p>
        </p:txBody>
      </p:sp>
      <p:sp>
        <p:nvSpPr>
          <p:cNvPr id="5" name="Content Placeholder 2">
            <a:extLst>
              <a:ext uri="{FF2B5EF4-FFF2-40B4-BE49-F238E27FC236}">
                <a16:creationId xmlns:a16="http://schemas.microsoft.com/office/drawing/2014/main" id="{942C78E5-BCB9-459C-179F-570CA1126905}"/>
              </a:ext>
            </a:extLst>
          </p:cNvPr>
          <p:cNvSpPr txBox="1">
            <a:spLocks/>
          </p:cNvSpPr>
          <p:nvPr/>
        </p:nvSpPr>
        <p:spPr>
          <a:xfrm>
            <a:off x="609600" y="3682729"/>
            <a:ext cx="10972800" cy="1414911"/>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t>Điều chỉnh tỷ lệ phối liệu thô để đảm bảo thành phần khoáng tối ưu.</a:t>
            </a:r>
          </a:p>
          <a:p>
            <a:r>
              <a:rPr lang="vi-VN" dirty="0"/>
              <a:t>Tối ưu hóa quá trình đốt: kiểm soát ngọn lửa, cấp gió hợp lý.</a:t>
            </a:r>
          </a:p>
          <a:p>
            <a:r>
              <a:rPr lang="vi-VN" dirty="0"/>
              <a:t>Giám sát liên tục nhiệt độ, oxy và khí thải bằng thiết bị online.</a:t>
            </a:r>
          </a:p>
        </p:txBody>
      </p:sp>
      <p:sp>
        <p:nvSpPr>
          <p:cNvPr id="6" name="Title 1">
            <a:extLst>
              <a:ext uri="{FF2B5EF4-FFF2-40B4-BE49-F238E27FC236}">
                <a16:creationId xmlns:a16="http://schemas.microsoft.com/office/drawing/2014/main" id="{2D2164E7-F3DB-2246-1A2D-641963FECFBF}"/>
              </a:ext>
            </a:extLst>
          </p:cNvPr>
          <p:cNvSpPr txBox="1">
            <a:spLocks/>
          </p:cNvSpPr>
          <p:nvPr/>
        </p:nvSpPr>
        <p:spPr>
          <a:xfrm>
            <a:off x="609600" y="4824943"/>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3.3</a:t>
            </a:r>
            <a:r>
              <a:rPr lang="vi-VN" dirty="0">
                <a:latin typeface="Arial" panose="020B0604020202020204" pitchFamily="34" charset="0"/>
                <a:cs typeface="Arial" panose="020B0604020202020204" pitchFamily="34" charset="0"/>
              </a:rPr>
              <a:t>. Hiệu quả đạt được</a:t>
            </a:r>
          </a:p>
        </p:txBody>
      </p:sp>
      <p:sp>
        <p:nvSpPr>
          <p:cNvPr id="7" name="Content Placeholder 2">
            <a:extLst>
              <a:ext uri="{FF2B5EF4-FFF2-40B4-BE49-F238E27FC236}">
                <a16:creationId xmlns:a16="http://schemas.microsoft.com/office/drawing/2014/main" id="{793357B1-CCA9-A7A4-D2B4-3200E3DC2042}"/>
              </a:ext>
            </a:extLst>
          </p:cNvPr>
          <p:cNvSpPr txBox="1">
            <a:spLocks/>
          </p:cNvSpPr>
          <p:nvPr/>
        </p:nvSpPr>
        <p:spPr>
          <a:xfrm>
            <a:off x="609600" y="5184850"/>
            <a:ext cx="10972800" cy="1391762"/>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t>Xi măng Hà Tiên 1: giảm tiêu hao nhiệt ~40 kcal/kg clinker.</a:t>
            </a:r>
          </a:p>
          <a:p>
            <a:r>
              <a:rPr lang="vi-VN" dirty="0"/>
              <a:t>Nghi Sơn Cement: nâng hiệu suất lò từ 88% lên 91%.</a:t>
            </a:r>
          </a:p>
          <a:p>
            <a:r>
              <a:rPr lang="vi-VN" dirty="0"/>
              <a:t>Fico Tây Ninh: giảm tổn thất nhiệt vùng đầu lò và cuối lò.</a:t>
            </a:r>
          </a:p>
        </p:txBody>
      </p:sp>
      <p:sp>
        <p:nvSpPr>
          <p:cNvPr id="9" name="Content Placeholder 2">
            <a:extLst>
              <a:ext uri="{FF2B5EF4-FFF2-40B4-BE49-F238E27FC236}">
                <a16:creationId xmlns:a16="http://schemas.microsoft.com/office/drawing/2014/main" id="{31EE3A40-42A2-3E6A-3F1D-AC5C9F1A3F86}"/>
              </a:ext>
            </a:extLst>
          </p:cNvPr>
          <p:cNvSpPr txBox="1">
            <a:spLocks/>
          </p:cNvSpPr>
          <p:nvPr/>
        </p:nvSpPr>
        <p:spPr>
          <a:xfrm>
            <a:off x="609600" y="6239854"/>
            <a:ext cx="11300749" cy="824602"/>
          </a:xfrm>
          <a:prstGeom prst="rect">
            <a:avLst/>
          </a:prstGeom>
          <a:noFill/>
          <a:ln>
            <a:noFill/>
          </a:ln>
        </p:spPr>
        <p:txBody>
          <a:bodyPr spcFirstLastPara="1" wrap="square" lIns="91425" tIns="91425" rIns="91425" bIns="91425" anchor="t" anchorCtr="0">
            <a:normAutofit fontScale="92500"/>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buNone/>
            </a:pPr>
            <a:r>
              <a:rPr lang="en-US" dirty="0"/>
              <a:t>Lưu ý Kết hợp hiệu quả nhất khi đi kèm kiểm soát nguyên liệu, cải tạo buồng đốt, và áp dụng công nghệ số.</a:t>
            </a:r>
          </a:p>
          <a:p>
            <a:pPr marL="139700" indent="0">
              <a:buNone/>
            </a:pPr>
            <a:r>
              <a:rPr lang="en-US" dirty="0"/>
              <a:t>           Cần đào tạo vận hành viên về phân tích dữ liệu và điều chỉnh trực tiếp theo thông số kỹ thuật.</a:t>
            </a:r>
          </a:p>
        </p:txBody>
      </p:sp>
      <p:sp>
        <p:nvSpPr>
          <p:cNvPr id="10" name="Title 1">
            <a:extLst>
              <a:ext uri="{FF2B5EF4-FFF2-40B4-BE49-F238E27FC236}">
                <a16:creationId xmlns:a16="http://schemas.microsoft.com/office/drawing/2014/main" id="{4C1FDE91-387A-4037-A551-8FAB9498B5C6}"/>
              </a:ext>
            </a:extLst>
          </p:cNvPr>
          <p:cNvSpPr txBox="1">
            <a:spLocks/>
          </p:cNvSpPr>
          <p:nvPr/>
        </p:nvSpPr>
        <p:spPr>
          <a:xfrm>
            <a:off x="609600" y="1015673"/>
            <a:ext cx="7330633" cy="556788"/>
          </a:xfrm>
          <a:prstGeom prst="rect">
            <a:avLst/>
          </a:prstGeom>
          <a:noFill/>
          <a:ln>
            <a:noFill/>
          </a:ln>
        </p:spPr>
        <p:txBody>
          <a:bodyPr spcFirstLastPara="1" wrap="square" lIns="91425" tIns="91425" rIns="91425" bIns="91425" anchor="ctr" anchorCtr="0">
            <a:normAutofit fontScale="850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dirty="0">
                <a:solidFill>
                  <a:schemeClr val="accent4">
                    <a:lumMod val="50000"/>
                  </a:schemeClr>
                </a:solidFill>
                <a:latin typeface="Arial" panose="020B0604020202020204" pitchFamily="34" charset="0"/>
                <a:cs typeface="Arial" panose="020B0604020202020204" pitchFamily="34" charset="0"/>
              </a:rPr>
              <a:t>3. TỐI ƯU HÓA VẬN HÀNH LÒ NUNG CLINKER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09599" y="1988784"/>
            <a:ext cx="10311246" cy="2157189"/>
          </a:xfrm>
          <a:prstGeom prst="rect">
            <a:avLst/>
          </a:prstGeom>
        </p:spPr>
        <p:txBody>
          <a:bodyPr>
            <a:normAutofit/>
          </a:bodyPr>
          <a:lstStyle/>
          <a:p>
            <a:r>
              <a:rPr lang="en-US" sz="2800" b="1" dirty="0">
                <a:solidFill>
                  <a:schemeClr val="accent4">
                    <a:lumMod val="50000"/>
                  </a:schemeClr>
                </a:solidFill>
              </a:rPr>
              <a:t>4. </a:t>
            </a:r>
            <a:r>
              <a:rPr sz="2800" b="1" dirty="0" err="1">
                <a:solidFill>
                  <a:schemeClr val="accent4">
                    <a:lumMod val="50000"/>
                  </a:schemeClr>
                </a:solidFill>
              </a:rPr>
              <a:t>Sử</a:t>
            </a:r>
            <a:r>
              <a:rPr sz="2800" b="1" dirty="0">
                <a:solidFill>
                  <a:schemeClr val="accent4">
                    <a:lumMod val="50000"/>
                  </a:schemeClr>
                </a:solidFill>
              </a:rPr>
              <a:t> </a:t>
            </a:r>
            <a:r>
              <a:rPr sz="2800" b="1" dirty="0" err="1">
                <a:solidFill>
                  <a:schemeClr val="accent4">
                    <a:lumMod val="50000"/>
                  </a:schemeClr>
                </a:solidFill>
              </a:rPr>
              <a:t>dụng</a:t>
            </a:r>
            <a:r>
              <a:rPr sz="2800" b="1" dirty="0">
                <a:solidFill>
                  <a:schemeClr val="accent4">
                    <a:lumMod val="50000"/>
                  </a:schemeClr>
                </a:solidFill>
              </a:rPr>
              <a:t> </a:t>
            </a:r>
            <a:r>
              <a:rPr sz="2800" b="1" dirty="0" err="1">
                <a:solidFill>
                  <a:schemeClr val="accent4">
                    <a:lumMod val="50000"/>
                  </a:schemeClr>
                </a:solidFill>
              </a:rPr>
              <a:t>nhiên</a:t>
            </a:r>
            <a:r>
              <a:rPr sz="2800" b="1" dirty="0">
                <a:solidFill>
                  <a:schemeClr val="accent4">
                    <a:lumMod val="50000"/>
                  </a:schemeClr>
                </a:solidFill>
              </a:rPr>
              <a:t> liệu thay </a:t>
            </a:r>
            <a:r>
              <a:rPr sz="2800" b="1" dirty="0" err="1">
                <a:solidFill>
                  <a:schemeClr val="accent4">
                    <a:lumMod val="50000"/>
                  </a:schemeClr>
                </a:solidFill>
              </a:rPr>
              <a:t>thế</a:t>
            </a:r>
            <a:r>
              <a:rPr sz="2800" b="1" dirty="0">
                <a:solidFill>
                  <a:schemeClr val="accent4">
                    <a:lumMod val="50000"/>
                  </a:schemeClr>
                </a:solidFill>
              </a:rPr>
              <a:t> trong </a:t>
            </a:r>
            <a:r>
              <a:rPr sz="2800" b="1" dirty="0" err="1">
                <a:solidFill>
                  <a:schemeClr val="accent4">
                    <a:lumMod val="50000"/>
                  </a:schemeClr>
                </a:solidFill>
              </a:rPr>
              <a:t>sản</a:t>
            </a:r>
            <a:r>
              <a:rPr sz="2800" b="1" dirty="0">
                <a:solidFill>
                  <a:schemeClr val="accent4">
                    <a:lumMod val="50000"/>
                  </a:schemeClr>
                </a:solidFill>
              </a:rPr>
              <a:t> </a:t>
            </a:r>
            <a:r>
              <a:rPr sz="2800" b="1" dirty="0" err="1">
                <a:solidFill>
                  <a:schemeClr val="accent4">
                    <a:lumMod val="50000"/>
                  </a:schemeClr>
                </a:solidFill>
              </a:rPr>
              <a:t>xuất</a:t>
            </a:r>
            <a:r>
              <a:rPr sz="2800" b="1" dirty="0">
                <a:solidFill>
                  <a:schemeClr val="accent4">
                    <a:lumMod val="50000"/>
                  </a:schemeClr>
                </a:solidFill>
              </a:rPr>
              <a:t> xi </a:t>
            </a:r>
            <a:r>
              <a:rPr sz="2800" b="1" dirty="0" err="1">
                <a:solidFill>
                  <a:schemeClr val="accent4">
                    <a:lumMod val="50000"/>
                  </a:schemeClr>
                </a:solidFill>
              </a:rPr>
              <a:t>măng</a:t>
            </a:r>
            <a:endParaRPr sz="2800" b="1" dirty="0">
              <a:solidFill>
                <a:schemeClr val="accent4">
                  <a:lumMod val="50000"/>
                </a:schemeClr>
              </a:solidFill>
            </a:endParaRPr>
          </a:p>
        </p:txBody>
      </p:sp>
      <p:sp>
        <p:nvSpPr>
          <p:cNvPr id="3" name="Subtitle 2"/>
          <p:cNvSpPr>
            <a:spLocks noGrp="1"/>
          </p:cNvSpPr>
          <p:nvPr>
            <p:ph type="subTitle" idx="4294967295"/>
          </p:nvPr>
        </p:nvSpPr>
        <p:spPr>
          <a:xfrm>
            <a:off x="1271155" y="3150600"/>
            <a:ext cx="10386349" cy="556800"/>
          </a:xfrm>
          <a:prstGeom prst="rect">
            <a:avLst/>
          </a:prstGeom>
        </p:spPr>
        <p:txBody>
          <a:bodyPr>
            <a:noAutofit/>
          </a:bodyPr>
          <a:lstStyle/>
          <a:p>
            <a:r>
              <a:rPr sz="2800" dirty="0" err="1"/>
              <a:t>Ứng</a:t>
            </a:r>
            <a:r>
              <a:rPr sz="2800" dirty="0"/>
              <a:t> </a:t>
            </a:r>
            <a:r>
              <a:rPr sz="2800" dirty="0" err="1"/>
              <a:t>dụng</a:t>
            </a:r>
            <a:r>
              <a:rPr sz="2800" dirty="0"/>
              <a:t> </a:t>
            </a:r>
            <a:r>
              <a:rPr sz="2800" dirty="0" err="1"/>
              <a:t>tại</a:t>
            </a:r>
            <a:r>
              <a:rPr sz="2800" dirty="0"/>
              <a:t>: Xi </a:t>
            </a:r>
            <a:r>
              <a:rPr sz="2800" dirty="0" err="1"/>
              <a:t>măng</a:t>
            </a:r>
            <a:r>
              <a:rPr sz="2800" dirty="0"/>
              <a:t> INSEE, </a:t>
            </a:r>
            <a:r>
              <a:rPr sz="2800" dirty="0" err="1"/>
              <a:t>Cẩm</a:t>
            </a:r>
            <a:r>
              <a:rPr sz="2800" dirty="0"/>
              <a:t> </a:t>
            </a:r>
            <a:r>
              <a:rPr sz="2800" dirty="0" err="1"/>
              <a:t>Phả</a:t>
            </a:r>
            <a:r>
              <a:rPr sz="2800" dirty="0"/>
              <a:t>, </a:t>
            </a:r>
            <a:r>
              <a:rPr sz="2800" dirty="0" err="1"/>
              <a:t>Vicem</a:t>
            </a:r>
            <a:r>
              <a:rPr sz="2800" dirty="0"/>
              <a:t> Hoàng Mai...</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51164" y="1699084"/>
            <a:ext cx="10972800" cy="495200"/>
          </a:xfrm>
          <a:prstGeom prst="rect">
            <a:avLst/>
          </a:prstGeom>
        </p:spPr>
        <p:txBody>
          <a:bodyPr>
            <a:normAutofit/>
          </a:bodyPr>
          <a:lstStyle/>
          <a:p>
            <a:r>
              <a:rPr lang="en-US" dirty="0"/>
              <a:t>4.</a:t>
            </a:r>
            <a:r>
              <a:rPr dirty="0"/>
              <a:t>1</a:t>
            </a:r>
            <a:r>
              <a:rPr lang="en-US" dirty="0"/>
              <a:t>.</a:t>
            </a:r>
            <a:r>
              <a:rPr dirty="0"/>
              <a:t> </a:t>
            </a:r>
            <a:r>
              <a:rPr dirty="0" err="1"/>
              <a:t>Bối</a:t>
            </a:r>
            <a:r>
              <a:rPr dirty="0"/>
              <a:t> </a:t>
            </a:r>
            <a:r>
              <a:rPr dirty="0" err="1"/>
              <a:t>cảnh</a:t>
            </a:r>
            <a:r>
              <a:rPr dirty="0"/>
              <a:t> </a:t>
            </a:r>
            <a:r>
              <a:rPr dirty="0" err="1"/>
              <a:t>và</a:t>
            </a:r>
            <a:r>
              <a:rPr dirty="0"/>
              <a:t> </a:t>
            </a:r>
            <a:r>
              <a:rPr dirty="0" err="1"/>
              <a:t>lý</a:t>
            </a:r>
            <a:r>
              <a:rPr dirty="0"/>
              <a:t> do thực </a:t>
            </a:r>
            <a:r>
              <a:rPr dirty="0" err="1"/>
              <a:t>hiện</a:t>
            </a:r>
            <a:endParaRPr dirty="0"/>
          </a:p>
        </p:txBody>
      </p:sp>
      <p:sp>
        <p:nvSpPr>
          <p:cNvPr id="3" name="Content Placeholder 2"/>
          <p:cNvSpPr>
            <a:spLocks noGrp="1"/>
          </p:cNvSpPr>
          <p:nvPr>
            <p:ph idx="4294967295"/>
          </p:nvPr>
        </p:nvSpPr>
        <p:spPr>
          <a:xfrm>
            <a:off x="651164" y="2085200"/>
            <a:ext cx="10972800" cy="4772800"/>
          </a:xfrm>
          <a:prstGeom prst="rect">
            <a:avLst/>
          </a:prstGeom>
        </p:spPr>
        <p:txBody>
          <a:bodyPr/>
          <a:lstStyle/>
          <a:p>
            <a:r>
              <a:rPr dirty="0"/>
              <a:t>Chi phí nhiên liệu truyền thống (than, FO) ngày càng tăng.</a:t>
            </a:r>
          </a:p>
          <a:p>
            <a:r>
              <a:rPr dirty="0"/>
              <a:t>Áp lực giảm phát thải CO₂ và xử lý chất thải rắn tăng cao.</a:t>
            </a:r>
          </a:p>
          <a:p>
            <a:r>
              <a:rPr dirty="0"/>
              <a:t>Ngành xi măng có lò nung phù hợp để xử lý đồng thời và thu hồi năng lượng.</a:t>
            </a:r>
          </a:p>
        </p:txBody>
      </p:sp>
      <p:sp>
        <p:nvSpPr>
          <p:cNvPr id="4" name="Title 1">
            <a:extLst>
              <a:ext uri="{FF2B5EF4-FFF2-40B4-BE49-F238E27FC236}">
                <a16:creationId xmlns:a16="http://schemas.microsoft.com/office/drawing/2014/main" id="{5753ACA6-D957-3096-4A81-5A368066A608}"/>
              </a:ext>
            </a:extLst>
          </p:cNvPr>
          <p:cNvSpPr txBox="1">
            <a:spLocks/>
          </p:cNvSpPr>
          <p:nvPr/>
        </p:nvSpPr>
        <p:spPr>
          <a:xfrm>
            <a:off x="651164" y="3158109"/>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4.2. </a:t>
            </a:r>
            <a:r>
              <a:rPr lang="en-US" dirty="0" err="1">
                <a:latin typeface="Arial" panose="020B0604020202020204" pitchFamily="34" charset="0"/>
                <a:cs typeface="Arial" panose="020B0604020202020204" pitchFamily="34" charset="0"/>
              </a:rPr>
              <a:t>Mô</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tả</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giải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pháp</a:t>
            </a:r>
            <a:r>
              <a:rPr lang="en-US" dirty="0">
                <a:latin typeface="Arial" panose="020B0604020202020204" pitchFamily="34" charset="0"/>
                <a:cs typeface="Arial" panose="020B0604020202020204" pitchFamily="34" charset="0"/>
              </a:rPr>
              <a:t> kỹ thuật</a:t>
            </a:r>
          </a:p>
        </p:txBody>
      </p:sp>
      <p:sp>
        <p:nvSpPr>
          <p:cNvPr id="5" name="Content Placeholder 2">
            <a:extLst>
              <a:ext uri="{FF2B5EF4-FFF2-40B4-BE49-F238E27FC236}">
                <a16:creationId xmlns:a16="http://schemas.microsoft.com/office/drawing/2014/main" id="{1D14FCE9-8F64-AC06-F47E-8F02676274D6}"/>
              </a:ext>
            </a:extLst>
          </p:cNvPr>
          <p:cNvSpPr txBox="1">
            <a:spLocks/>
          </p:cNvSpPr>
          <p:nvPr/>
        </p:nvSpPr>
        <p:spPr>
          <a:xfrm>
            <a:off x="651164" y="3555800"/>
            <a:ext cx="10972800" cy="125286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t>Nhiên liệu thay thế bao gồm: RDF, vỏ trấu, mùn cưa, biomass, bùn thải đã xử lý.</a:t>
            </a:r>
          </a:p>
          <a:p>
            <a:r>
              <a:rPr lang="vi-VN" dirty="0"/>
              <a:t>Sử dụng hệ thống nghiền, sấy và cấp liệu chuyên dụng vào buồng đốt lò nung.</a:t>
            </a:r>
          </a:p>
          <a:p>
            <a:r>
              <a:rPr lang="vi-VN" dirty="0"/>
              <a:t>Kiểm soát thành phần nhiên liệu và tỷ lệ phối trộn để đảm bảo ổn định vận hành.</a:t>
            </a:r>
          </a:p>
        </p:txBody>
      </p:sp>
      <p:sp>
        <p:nvSpPr>
          <p:cNvPr id="6" name="Title 1">
            <a:extLst>
              <a:ext uri="{FF2B5EF4-FFF2-40B4-BE49-F238E27FC236}">
                <a16:creationId xmlns:a16="http://schemas.microsoft.com/office/drawing/2014/main" id="{E0D696B2-5EE0-B5CF-2FE3-FC71A0DFFA67}"/>
              </a:ext>
            </a:extLst>
          </p:cNvPr>
          <p:cNvSpPr txBox="1">
            <a:spLocks/>
          </p:cNvSpPr>
          <p:nvPr/>
        </p:nvSpPr>
        <p:spPr>
          <a:xfrm>
            <a:off x="651164" y="4651858"/>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4.3.</a:t>
            </a:r>
            <a:r>
              <a:rPr lang="vi-VN" dirty="0">
                <a:latin typeface="Arial" panose="020B0604020202020204" pitchFamily="34" charset="0"/>
                <a:cs typeface="Arial" panose="020B0604020202020204" pitchFamily="34" charset="0"/>
              </a:rPr>
              <a:t> Hiệu quả đạt được</a:t>
            </a:r>
          </a:p>
        </p:txBody>
      </p:sp>
      <p:sp>
        <p:nvSpPr>
          <p:cNvPr id="7" name="Content Placeholder 2">
            <a:extLst>
              <a:ext uri="{FF2B5EF4-FFF2-40B4-BE49-F238E27FC236}">
                <a16:creationId xmlns:a16="http://schemas.microsoft.com/office/drawing/2014/main" id="{7191F3C6-BDDC-CF96-BB8D-E64BD32E64B0}"/>
              </a:ext>
            </a:extLst>
          </p:cNvPr>
          <p:cNvSpPr txBox="1">
            <a:spLocks/>
          </p:cNvSpPr>
          <p:nvPr/>
        </p:nvSpPr>
        <p:spPr>
          <a:xfrm>
            <a:off x="651164" y="5147058"/>
            <a:ext cx="10972800" cy="1218142"/>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t>INSEE: Thay thế đến 40% tổng năng lượng nhiệt bằng RDF và biomass.</a:t>
            </a:r>
          </a:p>
          <a:p>
            <a:r>
              <a:rPr lang="vi-VN" dirty="0"/>
              <a:t>Xi măng Cẩm Phả: giảm 15–20% lượng than tiêu thụ.</a:t>
            </a:r>
          </a:p>
          <a:p>
            <a:r>
              <a:rPr lang="vi-VN" dirty="0"/>
              <a:t>Vicem Hoàng Mai: tăng tỷ lệ sử dụng vỏ trấu và mùn cưa lên 25%.</a:t>
            </a:r>
          </a:p>
        </p:txBody>
      </p:sp>
      <p:sp>
        <p:nvSpPr>
          <p:cNvPr id="9" name="TextBox 8">
            <a:extLst>
              <a:ext uri="{FF2B5EF4-FFF2-40B4-BE49-F238E27FC236}">
                <a16:creationId xmlns:a16="http://schemas.microsoft.com/office/drawing/2014/main" id="{BC2C269D-D922-B47C-5A0F-5D114D8176CF}"/>
              </a:ext>
            </a:extLst>
          </p:cNvPr>
          <p:cNvSpPr txBox="1"/>
          <p:nvPr/>
        </p:nvSpPr>
        <p:spPr>
          <a:xfrm>
            <a:off x="1410270" y="6379501"/>
            <a:ext cx="10213693" cy="369332"/>
          </a:xfrm>
          <a:prstGeom prst="rect">
            <a:avLst/>
          </a:prstGeom>
          <a:noFill/>
        </p:spPr>
        <p:txBody>
          <a:bodyPr wrap="square">
            <a:spAutoFit/>
          </a:bodyPr>
          <a:lstStyle/>
          <a:p>
            <a:r>
              <a:rPr lang="en-US" sz="1800" b="1" i="1" dirty="0"/>
              <a:t>RDF (Refuse-Derived Fuel)</a:t>
            </a:r>
            <a:r>
              <a:rPr lang="en-US" sz="1800" i="1" dirty="0"/>
              <a:t> là </a:t>
            </a:r>
            <a:r>
              <a:rPr lang="en-US" sz="1800" i="1" dirty="0" err="1"/>
              <a:t>viết</a:t>
            </a:r>
            <a:r>
              <a:rPr lang="en-US" sz="1800" i="1" dirty="0"/>
              <a:t> </a:t>
            </a:r>
            <a:r>
              <a:rPr lang="en-US" sz="1800" i="1" dirty="0" err="1"/>
              <a:t>tắt</a:t>
            </a:r>
            <a:r>
              <a:rPr lang="en-US" sz="1800" i="1" dirty="0"/>
              <a:t> </a:t>
            </a:r>
            <a:r>
              <a:rPr lang="en-US" sz="1800" i="1" dirty="0" err="1"/>
              <a:t>của</a:t>
            </a:r>
            <a:r>
              <a:rPr lang="en-US" sz="1800" i="1" dirty="0"/>
              <a:t> </a:t>
            </a:r>
            <a:r>
              <a:rPr lang="en-US" sz="1800" b="1" i="1" dirty="0" err="1"/>
              <a:t>nhiên</a:t>
            </a:r>
            <a:r>
              <a:rPr lang="en-US" sz="1800" b="1" i="1" dirty="0"/>
              <a:t> liệu </a:t>
            </a:r>
            <a:r>
              <a:rPr lang="en-US" sz="1800" b="1" i="1" dirty="0" err="1"/>
              <a:t>có</a:t>
            </a:r>
            <a:r>
              <a:rPr lang="en-US" sz="1800" b="1" i="1" dirty="0"/>
              <a:t> </a:t>
            </a:r>
            <a:r>
              <a:rPr lang="en-US" sz="1800" b="1" i="1" dirty="0" err="1"/>
              <a:t>nguồn</a:t>
            </a:r>
            <a:r>
              <a:rPr lang="en-US" sz="1800" b="1" i="1" dirty="0"/>
              <a:t> </a:t>
            </a:r>
            <a:r>
              <a:rPr lang="en-US" sz="1800" b="1" i="1" dirty="0" err="1"/>
              <a:t>gốc</a:t>
            </a:r>
            <a:r>
              <a:rPr lang="en-US" sz="1800" b="1" i="1" dirty="0"/>
              <a:t> từ </a:t>
            </a:r>
            <a:r>
              <a:rPr lang="en-US" sz="1800" b="1" i="1" dirty="0" err="1"/>
              <a:t>chất</a:t>
            </a:r>
            <a:r>
              <a:rPr lang="en-US" sz="1800" b="1" i="1" dirty="0"/>
              <a:t> </a:t>
            </a:r>
            <a:r>
              <a:rPr lang="en-US" sz="1800" b="1" i="1" dirty="0" err="1"/>
              <a:t>thải</a:t>
            </a:r>
            <a:r>
              <a:rPr lang="en-US" sz="1800" b="1" i="1" dirty="0"/>
              <a:t> </a:t>
            </a:r>
            <a:r>
              <a:rPr lang="en-US" sz="1800" b="1" i="1" dirty="0" err="1"/>
              <a:t>rắn</a:t>
            </a:r>
            <a:r>
              <a:rPr lang="en-US" sz="1800" i="1" dirty="0"/>
              <a:t>. </a:t>
            </a:r>
          </a:p>
        </p:txBody>
      </p:sp>
      <p:sp>
        <p:nvSpPr>
          <p:cNvPr id="10" name="Title 1">
            <a:extLst>
              <a:ext uri="{FF2B5EF4-FFF2-40B4-BE49-F238E27FC236}">
                <a16:creationId xmlns:a16="http://schemas.microsoft.com/office/drawing/2014/main" id="{4DEA1049-512D-4C50-A92C-3795350DB45B}"/>
              </a:ext>
            </a:extLst>
          </p:cNvPr>
          <p:cNvSpPr txBox="1">
            <a:spLocks/>
          </p:cNvSpPr>
          <p:nvPr/>
        </p:nvSpPr>
        <p:spPr>
          <a:xfrm>
            <a:off x="651164" y="865492"/>
            <a:ext cx="8997387" cy="597223"/>
          </a:xfrm>
          <a:prstGeom prst="rect">
            <a:avLst/>
          </a:prstGeom>
          <a:noFill/>
          <a:ln>
            <a:noFill/>
          </a:ln>
        </p:spPr>
        <p:txBody>
          <a:bodyPr spcFirstLastPara="1" wrap="square" lIns="91425" tIns="91425" rIns="91425" bIns="91425" anchor="ctr" anchorCtr="0">
            <a:normAutofit fontScale="775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4. SỬ DỤNG NHIÊN LIỆU THAY THẾ TRONG SẢN XUẤT XI MĂNG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1943660"/>
            <a:ext cx="10972800" cy="495200"/>
          </a:xfrm>
          <a:prstGeom prst="rect">
            <a:avLst/>
          </a:prstGeom>
        </p:spPr>
        <p:txBody>
          <a:bodyPr>
            <a:normAutofit/>
          </a:bodyPr>
          <a:lstStyle/>
          <a:p>
            <a:r>
              <a:rPr lang="en-US" sz="2400" b="1" dirty="0"/>
              <a:t>4.4</a:t>
            </a:r>
            <a:r>
              <a:rPr sz="2400" b="1" dirty="0"/>
              <a:t>. Lợi ích kinh tế môi trường</a:t>
            </a:r>
          </a:p>
        </p:txBody>
      </p:sp>
      <p:sp>
        <p:nvSpPr>
          <p:cNvPr id="3" name="Content Placeholder 2"/>
          <p:cNvSpPr>
            <a:spLocks noGrp="1"/>
          </p:cNvSpPr>
          <p:nvPr>
            <p:ph idx="4294967295"/>
          </p:nvPr>
        </p:nvSpPr>
        <p:spPr>
          <a:xfrm>
            <a:off x="609600" y="2438860"/>
            <a:ext cx="10972800" cy="4772800"/>
          </a:xfrm>
          <a:prstGeom prst="rect">
            <a:avLst/>
          </a:prstGeom>
        </p:spPr>
        <p:txBody>
          <a:bodyPr/>
          <a:lstStyle/>
          <a:p>
            <a:r>
              <a:rPr dirty="0"/>
              <a:t>Tiết kiệm chi phí nhiên liệu 10–30% tùy nhà máy và nguồn cấp.</a:t>
            </a:r>
          </a:p>
          <a:p>
            <a:r>
              <a:rPr dirty="0"/>
              <a:t>Giảm phát thải CO₂: ~0,9–1,2 tấn CO₂ mỗi tấn than thay thế.</a:t>
            </a:r>
          </a:p>
          <a:p>
            <a:r>
              <a:rPr dirty="0"/>
              <a:t>Giảm phụ thuộc nhiên liệu hóa thạch, tăng tính bền vững.</a:t>
            </a:r>
          </a:p>
          <a:p>
            <a:r>
              <a:rPr dirty="0"/>
              <a:t>Giảm áp lực chôn lấp chất thải rắn công nghiệp và sinh hoạt.</a:t>
            </a:r>
          </a:p>
        </p:txBody>
      </p:sp>
      <p:sp>
        <p:nvSpPr>
          <p:cNvPr id="4" name="Title 1">
            <a:extLst>
              <a:ext uri="{FF2B5EF4-FFF2-40B4-BE49-F238E27FC236}">
                <a16:creationId xmlns:a16="http://schemas.microsoft.com/office/drawing/2014/main" id="{34BA09AA-0D83-AAD9-0519-21CC756DC9A1}"/>
              </a:ext>
            </a:extLst>
          </p:cNvPr>
          <p:cNvSpPr txBox="1">
            <a:spLocks/>
          </p:cNvSpPr>
          <p:nvPr/>
        </p:nvSpPr>
        <p:spPr>
          <a:xfrm>
            <a:off x="609600" y="3836027"/>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it-IT" sz="2400" dirty="0">
                <a:latin typeface="Arial" panose="020B0604020202020204" pitchFamily="34" charset="0"/>
                <a:cs typeface="Arial" panose="020B0604020202020204" pitchFamily="34" charset="0"/>
              </a:rPr>
              <a:t>4.5 Chú ý khi triển khai</a:t>
            </a:r>
          </a:p>
        </p:txBody>
      </p:sp>
      <p:sp>
        <p:nvSpPr>
          <p:cNvPr id="5" name="Content Placeholder 2">
            <a:extLst>
              <a:ext uri="{FF2B5EF4-FFF2-40B4-BE49-F238E27FC236}">
                <a16:creationId xmlns:a16="http://schemas.microsoft.com/office/drawing/2014/main" id="{8D179134-BA6E-66F1-B4C7-090F7D0071E9}"/>
              </a:ext>
            </a:extLst>
          </p:cNvPr>
          <p:cNvSpPr txBox="1">
            <a:spLocks/>
          </p:cNvSpPr>
          <p:nvPr/>
        </p:nvSpPr>
        <p:spPr>
          <a:xfrm>
            <a:off x="609600" y="4242314"/>
            <a:ext cx="10972800" cy="139840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t>Cần kiểm soát chất lượng RDF (nhiệt trị, độ ẩm, kim loại nặng).</a:t>
            </a:r>
          </a:p>
          <a:p>
            <a:r>
              <a:rPr lang="vi-VN" dirty="0"/>
              <a:t>Đầu tư hệ thống tiếp liệu kín, an toàn và kiểm soát bụi/khí độc.</a:t>
            </a:r>
          </a:p>
          <a:p>
            <a:r>
              <a:rPr lang="vi-VN" dirty="0"/>
              <a:t>Phù hợp với các nhà máy có lò quay hiện đại, nhiệt độ cao và vận hành liên tục.</a:t>
            </a:r>
          </a:p>
        </p:txBody>
      </p:sp>
      <p:sp>
        <p:nvSpPr>
          <p:cNvPr id="6" name="Title 1">
            <a:extLst>
              <a:ext uri="{FF2B5EF4-FFF2-40B4-BE49-F238E27FC236}">
                <a16:creationId xmlns:a16="http://schemas.microsoft.com/office/drawing/2014/main" id="{F1AC6260-E712-428F-A072-B4332601FF36}"/>
              </a:ext>
            </a:extLst>
          </p:cNvPr>
          <p:cNvSpPr txBox="1">
            <a:spLocks/>
          </p:cNvSpPr>
          <p:nvPr/>
        </p:nvSpPr>
        <p:spPr>
          <a:xfrm>
            <a:off x="609600" y="971552"/>
            <a:ext cx="8997387" cy="597223"/>
          </a:xfrm>
          <a:prstGeom prst="rect">
            <a:avLst/>
          </a:prstGeom>
          <a:noFill/>
          <a:ln>
            <a:noFill/>
          </a:ln>
        </p:spPr>
        <p:txBody>
          <a:bodyPr spcFirstLastPara="1" wrap="square" lIns="91425" tIns="91425" rIns="91425" bIns="91425" anchor="ctr" anchorCtr="0">
            <a:normAutofit fontScale="775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4. SỬ DỤNG NHIÊN LIỆU THAY THẾ TRONG SẢN XUẤT XI MĂNG</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75BB04-2EC4-54DE-0B12-65564DA36C6A}"/>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2EBE6E10-3A9A-CD22-F3FC-901622484987}"/>
              </a:ext>
            </a:extLst>
          </p:cNvPr>
          <p:cNvSpPr txBox="1">
            <a:spLocks/>
          </p:cNvSpPr>
          <p:nvPr/>
        </p:nvSpPr>
        <p:spPr>
          <a:xfrm>
            <a:off x="578427" y="1002725"/>
            <a:ext cx="8997387" cy="597223"/>
          </a:xfrm>
          <a:prstGeom prst="rect">
            <a:avLst/>
          </a:prstGeom>
          <a:noFill/>
          <a:ln>
            <a:noFill/>
          </a:ln>
        </p:spPr>
        <p:txBody>
          <a:bodyPr spcFirstLastPara="1" wrap="square" lIns="91425" tIns="91425" rIns="91425" bIns="91425" anchor="ctr" anchorCtr="0">
            <a:normAutofit fontScale="775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4. SỬ DỤNG NHIÊN LIỆU THAY THẾ TRONG SẢN XUẤT XI MĂNG</a:t>
            </a:r>
          </a:p>
        </p:txBody>
      </p:sp>
      <p:pic>
        <p:nvPicPr>
          <p:cNvPr id="14" name="Picture 13" descr="A pile of garbage next to a factory&#10;&#10;AI-generated content may be incorrect.">
            <a:extLst>
              <a:ext uri="{FF2B5EF4-FFF2-40B4-BE49-F238E27FC236}">
                <a16:creationId xmlns:a16="http://schemas.microsoft.com/office/drawing/2014/main" id="{1EF7D679-CBD4-E81D-1D11-6C873A27EED8}"/>
              </a:ext>
            </a:extLst>
          </p:cNvPr>
          <p:cNvPicPr>
            <a:picLocks noChangeAspect="1"/>
          </p:cNvPicPr>
          <p:nvPr/>
        </p:nvPicPr>
        <p:blipFill>
          <a:blip r:embed="rId2"/>
          <a:stretch>
            <a:fillRect/>
          </a:stretch>
        </p:blipFill>
        <p:spPr>
          <a:xfrm>
            <a:off x="1219200" y="1953987"/>
            <a:ext cx="4350424" cy="3154930"/>
          </a:xfrm>
          <a:prstGeom prst="rect">
            <a:avLst/>
          </a:prstGeom>
        </p:spPr>
      </p:pic>
      <p:pic>
        <p:nvPicPr>
          <p:cNvPr id="16" name="Picture 15" descr="A large building with lots of garbage&#10;&#10;AI-generated content may be incorrect.">
            <a:extLst>
              <a:ext uri="{FF2B5EF4-FFF2-40B4-BE49-F238E27FC236}">
                <a16:creationId xmlns:a16="http://schemas.microsoft.com/office/drawing/2014/main" id="{F0D080D3-E359-CC11-717B-7A6825670767}"/>
              </a:ext>
            </a:extLst>
          </p:cNvPr>
          <p:cNvPicPr>
            <a:picLocks noChangeAspect="1"/>
          </p:cNvPicPr>
          <p:nvPr/>
        </p:nvPicPr>
        <p:blipFill>
          <a:blip r:embed="rId3"/>
          <a:stretch>
            <a:fillRect/>
          </a:stretch>
        </p:blipFill>
        <p:spPr>
          <a:xfrm>
            <a:off x="5872330" y="1953986"/>
            <a:ext cx="5100470" cy="3154930"/>
          </a:xfrm>
          <a:prstGeom prst="rect">
            <a:avLst/>
          </a:prstGeom>
        </p:spPr>
      </p:pic>
    </p:spTree>
    <p:extLst>
      <p:ext uri="{BB962C8B-B14F-4D97-AF65-F5344CB8AC3E}">
        <p14:creationId xmlns:p14="http://schemas.microsoft.com/office/powerpoint/2010/main" val="19039690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09600" y="1988784"/>
            <a:ext cx="10713720" cy="2323600"/>
          </a:xfrm>
          <a:prstGeom prst="rect">
            <a:avLst/>
          </a:prstGeom>
        </p:spPr>
        <p:txBody>
          <a:bodyPr>
            <a:normAutofit/>
          </a:bodyPr>
          <a:lstStyle/>
          <a:p>
            <a:r>
              <a:rPr lang="en-US" sz="2800" b="1" dirty="0">
                <a:solidFill>
                  <a:schemeClr val="accent4">
                    <a:lumMod val="50000"/>
                  </a:schemeClr>
                </a:solidFill>
              </a:rPr>
              <a:t>5. </a:t>
            </a:r>
            <a:r>
              <a:rPr sz="2800" b="1" dirty="0" err="1">
                <a:solidFill>
                  <a:schemeClr val="accent4">
                    <a:lumMod val="50000"/>
                  </a:schemeClr>
                </a:solidFill>
              </a:rPr>
              <a:t>Tối</a:t>
            </a:r>
            <a:r>
              <a:rPr sz="2800" b="1" dirty="0">
                <a:solidFill>
                  <a:schemeClr val="accent4">
                    <a:lumMod val="50000"/>
                  </a:schemeClr>
                </a:solidFill>
              </a:rPr>
              <a:t> </a:t>
            </a:r>
            <a:r>
              <a:rPr sz="2800" b="1" dirty="0" err="1">
                <a:solidFill>
                  <a:schemeClr val="accent4">
                    <a:lumMod val="50000"/>
                  </a:schemeClr>
                </a:solidFill>
              </a:rPr>
              <a:t>ưu</a:t>
            </a:r>
            <a:r>
              <a:rPr sz="2800" b="1" dirty="0">
                <a:solidFill>
                  <a:schemeClr val="accent4">
                    <a:lumMod val="50000"/>
                  </a:schemeClr>
                </a:solidFill>
              </a:rPr>
              <a:t> </a:t>
            </a:r>
            <a:r>
              <a:rPr sz="2800" b="1" dirty="0" err="1">
                <a:solidFill>
                  <a:schemeClr val="accent4">
                    <a:lumMod val="50000"/>
                  </a:schemeClr>
                </a:solidFill>
              </a:rPr>
              <a:t>hóa</a:t>
            </a:r>
            <a:r>
              <a:rPr sz="2800" b="1" dirty="0">
                <a:solidFill>
                  <a:schemeClr val="accent4">
                    <a:lumMod val="50000"/>
                  </a:schemeClr>
                </a:solidFill>
              </a:rPr>
              <a:t> </a:t>
            </a:r>
            <a:r>
              <a:rPr sz="2800" b="1" dirty="0" err="1">
                <a:solidFill>
                  <a:schemeClr val="accent4">
                    <a:lumMod val="50000"/>
                  </a:schemeClr>
                </a:solidFill>
              </a:rPr>
              <a:t>hệ</a:t>
            </a:r>
            <a:r>
              <a:rPr sz="2800" b="1" dirty="0">
                <a:solidFill>
                  <a:schemeClr val="accent4">
                    <a:lumMod val="50000"/>
                  </a:schemeClr>
                </a:solidFill>
              </a:rPr>
              <a:t> </a:t>
            </a:r>
            <a:r>
              <a:rPr sz="2800" b="1" dirty="0" err="1">
                <a:solidFill>
                  <a:schemeClr val="accent4">
                    <a:lumMod val="50000"/>
                  </a:schemeClr>
                </a:solidFill>
              </a:rPr>
              <a:t>thống</a:t>
            </a:r>
            <a:r>
              <a:rPr sz="2800" b="1" dirty="0">
                <a:solidFill>
                  <a:schemeClr val="accent4">
                    <a:lumMod val="50000"/>
                  </a:schemeClr>
                </a:solidFill>
              </a:rPr>
              <a:t> </a:t>
            </a:r>
            <a:r>
              <a:rPr sz="2800" b="1" dirty="0" err="1">
                <a:solidFill>
                  <a:schemeClr val="accent4">
                    <a:lumMod val="50000"/>
                  </a:schemeClr>
                </a:solidFill>
              </a:rPr>
              <a:t>nghiền</a:t>
            </a:r>
            <a:r>
              <a:rPr sz="2800" b="1" dirty="0">
                <a:solidFill>
                  <a:schemeClr val="accent4">
                    <a:lumMod val="50000"/>
                  </a:schemeClr>
                </a:solidFill>
              </a:rPr>
              <a:t> trong </a:t>
            </a:r>
            <a:r>
              <a:rPr sz="2800" b="1" dirty="0" err="1">
                <a:solidFill>
                  <a:schemeClr val="accent4">
                    <a:lumMod val="50000"/>
                  </a:schemeClr>
                </a:solidFill>
              </a:rPr>
              <a:t>sản</a:t>
            </a:r>
            <a:r>
              <a:rPr sz="2800" b="1" dirty="0">
                <a:solidFill>
                  <a:schemeClr val="accent4">
                    <a:lumMod val="50000"/>
                  </a:schemeClr>
                </a:solidFill>
              </a:rPr>
              <a:t> </a:t>
            </a:r>
            <a:r>
              <a:rPr sz="2800" b="1" dirty="0" err="1">
                <a:solidFill>
                  <a:schemeClr val="accent4">
                    <a:lumMod val="50000"/>
                  </a:schemeClr>
                </a:solidFill>
              </a:rPr>
              <a:t>xuất</a:t>
            </a:r>
            <a:r>
              <a:rPr sz="2800" b="1" dirty="0">
                <a:solidFill>
                  <a:schemeClr val="accent4">
                    <a:lumMod val="50000"/>
                  </a:schemeClr>
                </a:solidFill>
              </a:rPr>
              <a:t> xi </a:t>
            </a:r>
            <a:r>
              <a:rPr sz="2800" b="1" dirty="0" err="1">
                <a:solidFill>
                  <a:schemeClr val="accent4">
                    <a:lumMod val="50000"/>
                  </a:schemeClr>
                </a:solidFill>
              </a:rPr>
              <a:t>măng</a:t>
            </a:r>
            <a:endParaRPr sz="2800" b="1" dirty="0">
              <a:solidFill>
                <a:schemeClr val="accent4">
                  <a:lumMod val="50000"/>
                </a:schemeClr>
              </a:solidFill>
            </a:endParaRPr>
          </a:p>
        </p:txBody>
      </p:sp>
      <p:sp>
        <p:nvSpPr>
          <p:cNvPr id="3" name="Subtitle 2"/>
          <p:cNvSpPr>
            <a:spLocks noGrp="1"/>
          </p:cNvSpPr>
          <p:nvPr>
            <p:ph type="subTitle" idx="4294967295"/>
          </p:nvPr>
        </p:nvSpPr>
        <p:spPr>
          <a:xfrm>
            <a:off x="1257300" y="3150600"/>
            <a:ext cx="9677400" cy="556800"/>
          </a:xfrm>
          <a:prstGeom prst="rect">
            <a:avLst/>
          </a:prstGeom>
        </p:spPr>
        <p:txBody>
          <a:bodyPr>
            <a:noAutofit/>
          </a:bodyPr>
          <a:lstStyle/>
          <a:p>
            <a:r>
              <a:rPr sz="2800" dirty="0" err="1"/>
              <a:t>Ứng</a:t>
            </a:r>
            <a:r>
              <a:rPr sz="2800" dirty="0"/>
              <a:t> </a:t>
            </a:r>
            <a:r>
              <a:rPr sz="2800" dirty="0" err="1"/>
              <a:t>dụng</a:t>
            </a:r>
            <a:r>
              <a:rPr sz="2800" dirty="0"/>
              <a:t> </a:t>
            </a:r>
            <a:r>
              <a:rPr sz="2800" dirty="0" err="1"/>
              <a:t>tại</a:t>
            </a:r>
            <a:r>
              <a:rPr sz="2800" dirty="0"/>
              <a:t>: </a:t>
            </a:r>
            <a:r>
              <a:rPr sz="2800" dirty="0" err="1"/>
              <a:t>Vicem</a:t>
            </a:r>
            <a:r>
              <a:rPr sz="2800" dirty="0"/>
              <a:t> Hoàng Thạch, Xi </a:t>
            </a:r>
            <a:r>
              <a:rPr sz="2800" dirty="0" err="1"/>
              <a:t>măng</a:t>
            </a:r>
            <a:r>
              <a:rPr sz="2800" dirty="0"/>
              <a:t> Long Sơn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1801964"/>
            <a:ext cx="10972800" cy="495200"/>
          </a:xfrm>
          <a:prstGeom prst="rect">
            <a:avLst/>
          </a:prstGeom>
        </p:spPr>
        <p:txBody>
          <a:bodyPr>
            <a:normAutofit/>
          </a:bodyPr>
          <a:lstStyle/>
          <a:p>
            <a:r>
              <a:rPr lang="en-US" sz="2400" b="1" dirty="0"/>
              <a:t>5.</a:t>
            </a:r>
            <a:r>
              <a:rPr sz="2400" b="1" dirty="0"/>
              <a:t>1</a:t>
            </a:r>
            <a:r>
              <a:rPr lang="en-US" sz="2400" b="1" dirty="0"/>
              <a:t>.</a:t>
            </a:r>
            <a:r>
              <a:rPr sz="2400" b="1" dirty="0"/>
              <a:t> </a:t>
            </a:r>
            <a:r>
              <a:rPr sz="2400" b="1" dirty="0" err="1"/>
              <a:t>Bối</a:t>
            </a:r>
            <a:r>
              <a:rPr sz="2400" b="1" dirty="0"/>
              <a:t> </a:t>
            </a:r>
            <a:r>
              <a:rPr sz="2400" b="1" dirty="0" err="1"/>
              <a:t>cảnh</a:t>
            </a:r>
            <a:r>
              <a:rPr sz="2400" b="1" dirty="0"/>
              <a:t> </a:t>
            </a:r>
            <a:r>
              <a:rPr sz="2400" b="1" dirty="0" err="1"/>
              <a:t>và</a:t>
            </a:r>
            <a:r>
              <a:rPr sz="2400" b="1" dirty="0"/>
              <a:t> </a:t>
            </a:r>
            <a:r>
              <a:rPr sz="2400" b="1" dirty="0" err="1"/>
              <a:t>lý</a:t>
            </a:r>
            <a:r>
              <a:rPr sz="2400" b="1" dirty="0"/>
              <a:t> do thực </a:t>
            </a:r>
            <a:r>
              <a:rPr sz="2400" b="1" dirty="0" err="1"/>
              <a:t>hiện</a:t>
            </a:r>
            <a:endParaRPr sz="2400" b="1" dirty="0"/>
          </a:p>
        </p:txBody>
      </p:sp>
      <p:sp>
        <p:nvSpPr>
          <p:cNvPr id="3" name="Content Placeholder 2"/>
          <p:cNvSpPr>
            <a:spLocks noGrp="1"/>
          </p:cNvSpPr>
          <p:nvPr>
            <p:ph idx="4294967295"/>
          </p:nvPr>
        </p:nvSpPr>
        <p:spPr>
          <a:xfrm>
            <a:off x="609600" y="2194264"/>
            <a:ext cx="10972800" cy="1191400"/>
          </a:xfrm>
          <a:prstGeom prst="rect">
            <a:avLst/>
          </a:prstGeom>
        </p:spPr>
        <p:txBody>
          <a:bodyPr/>
          <a:lstStyle/>
          <a:p>
            <a:r>
              <a:rPr dirty="0"/>
              <a:t>Các hệ thống nghiền (than, liệu, xi măng) tiêu thụ điện lớn nhất trong nhà máy (~40–50%).</a:t>
            </a:r>
          </a:p>
          <a:p>
            <a:r>
              <a:rPr dirty="0"/>
              <a:t>Nhiều thiết bị cũ, hiệu suất thấp, chưa được tự động hóa.</a:t>
            </a:r>
          </a:p>
          <a:p>
            <a:r>
              <a:rPr dirty="0"/>
              <a:t>Nhu cầu cải thiện hiệu suất, giảm tiêu hao điện và tối ưu chất lượng sản phẩm.</a:t>
            </a:r>
          </a:p>
        </p:txBody>
      </p:sp>
      <p:sp>
        <p:nvSpPr>
          <p:cNvPr id="4" name="Title 1">
            <a:extLst>
              <a:ext uri="{FF2B5EF4-FFF2-40B4-BE49-F238E27FC236}">
                <a16:creationId xmlns:a16="http://schemas.microsoft.com/office/drawing/2014/main" id="{94B1E25F-E2EB-3C63-3EAE-6A03EAA5A88E}"/>
              </a:ext>
            </a:extLst>
          </p:cNvPr>
          <p:cNvSpPr txBox="1">
            <a:spLocks/>
          </p:cNvSpPr>
          <p:nvPr/>
        </p:nvSpPr>
        <p:spPr>
          <a:xfrm>
            <a:off x="609600" y="3252536"/>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latin typeface="Arial" panose="020B0604020202020204" pitchFamily="34" charset="0"/>
                <a:cs typeface="Arial" panose="020B0604020202020204" pitchFamily="34" charset="0"/>
              </a:rPr>
              <a:t>5.2. </a:t>
            </a:r>
            <a:r>
              <a:rPr lang="en-US" sz="2400" dirty="0" err="1">
                <a:latin typeface="Arial" panose="020B0604020202020204" pitchFamily="34" charset="0"/>
                <a:cs typeface="Arial" panose="020B0604020202020204" pitchFamily="34" charset="0"/>
              </a:rPr>
              <a:t>Mô</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tả</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giải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pháp</a:t>
            </a:r>
            <a:r>
              <a:rPr lang="en-US" sz="2400" dirty="0">
                <a:latin typeface="Arial" panose="020B0604020202020204" pitchFamily="34" charset="0"/>
                <a:cs typeface="Arial" panose="020B0604020202020204" pitchFamily="34" charset="0"/>
              </a:rPr>
              <a:t> kỹ thuật</a:t>
            </a:r>
          </a:p>
        </p:txBody>
      </p:sp>
      <p:sp>
        <p:nvSpPr>
          <p:cNvPr id="5" name="Content Placeholder 2">
            <a:extLst>
              <a:ext uri="{FF2B5EF4-FFF2-40B4-BE49-F238E27FC236}">
                <a16:creationId xmlns:a16="http://schemas.microsoft.com/office/drawing/2014/main" id="{206D4C91-48D6-3EBD-9F6D-B5C946A42518}"/>
              </a:ext>
            </a:extLst>
          </p:cNvPr>
          <p:cNvSpPr txBox="1">
            <a:spLocks/>
          </p:cNvSpPr>
          <p:nvPr/>
        </p:nvSpPr>
        <p:spPr>
          <a:xfrm>
            <a:off x="609600" y="3666699"/>
            <a:ext cx="10972800" cy="122971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t>Thay thế máy nghiền bi bằng máy nghiền đứng (VRM) hiệu suất cao.</a:t>
            </a:r>
          </a:p>
          <a:p>
            <a:r>
              <a:rPr lang="vi-VN" dirty="0"/>
              <a:t>Lắp đặt biến tần cho động cơ nghiền, quạt hút và băng tải liệu.</a:t>
            </a:r>
          </a:p>
          <a:p>
            <a:r>
              <a:rPr lang="vi-VN" dirty="0"/>
              <a:t>Tối ưu vận hành: kiểm soát độ mịn, nhiệt độ, hồi liệu và dòng không khí.</a:t>
            </a:r>
          </a:p>
        </p:txBody>
      </p:sp>
      <p:sp>
        <p:nvSpPr>
          <p:cNvPr id="6" name="Title 1">
            <a:extLst>
              <a:ext uri="{FF2B5EF4-FFF2-40B4-BE49-F238E27FC236}">
                <a16:creationId xmlns:a16="http://schemas.microsoft.com/office/drawing/2014/main" id="{2D054982-0363-84A6-71FF-1DF229BA99EF}"/>
              </a:ext>
            </a:extLst>
          </p:cNvPr>
          <p:cNvSpPr txBox="1">
            <a:spLocks/>
          </p:cNvSpPr>
          <p:nvPr/>
        </p:nvSpPr>
        <p:spPr>
          <a:xfrm>
            <a:off x="609600" y="4735736"/>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latin typeface="Arial" panose="020B0604020202020204" pitchFamily="34" charset="0"/>
                <a:cs typeface="Arial" panose="020B0604020202020204" pitchFamily="34" charset="0"/>
              </a:rPr>
              <a:t>5.3.</a:t>
            </a:r>
            <a:r>
              <a:rPr lang="vi-VN" sz="2400" dirty="0">
                <a:latin typeface="Arial" panose="020B0604020202020204" pitchFamily="34" charset="0"/>
                <a:cs typeface="Arial" panose="020B0604020202020204" pitchFamily="34" charset="0"/>
              </a:rPr>
              <a:t> Hiệu quả đạt được</a:t>
            </a:r>
          </a:p>
        </p:txBody>
      </p:sp>
      <p:sp>
        <p:nvSpPr>
          <p:cNvPr id="7" name="Content Placeholder 2">
            <a:extLst>
              <a:ext uri="{FF2B5EF4-FFF2-40B4-BE49-F238E27FC236}">
                <a16:creationId xmlns:a16="http://schemas.microsoft.com/office/drawing/2014/main" id="{5B8B8363-2BFF-1454-9664-C289EA087E1A}"/>
              </a:ext>
            </a:extLst>
          </p:cNvPr>
          <p:cNvSpPr txBox="1">
            <a:spLocks/>
          </p:cNvSpPr>
          <p:nvPr/>
        </p:nvSpPr>
        <p:spPr>
          <a:xfrm>
            <a:off x="609600" y="5134266"/>
            <a:ext cx="10972800" cy="1137119"/>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t>Vicem Hoàng Thạch: tiết kiệm 7–10 kWh/tấn xi măng sau cải tạo nghiền xi.</a:t>
            </a:r>
          </a:p>
          <a:p>
            <a:r>
              <a:rPr lang="vi-VN" dirty="0"/>
              <a:t>Xi măng Long Sơn: cải thiện độ mịn và độ đồng đều clinker nghiền.</a:t>
            </a:r>
          </a:p>
          <a:p>
            <a:r>
              <a:rPr lang="vi-VN" dirty="0"/>
              <a:t>Giảm sự cố rung động, giảm hao mòn bi đạn và lớp lót.</a:t>
            </a:r>
          </a:p>
        </p:txBody>
      </p:sp>
      <p:sp>
        <p:nvSpPr>
          <p:cNvPr id="8" name="Title 1">
            <a:extLst>
              <a:ext uri="{FF2B5EF4-FFF2-40B4-BE49-F238E27FC236}">
                <a16:creationId xmlns:a16="http://schemas.microsoft.com/office/drawing/2014/main" id="{7054AF6D-4ADB-636A-1804-E8EF9167B971}"/>
              </a:ext>
            </a:extLst>
          </p:cNvPr>
          <p:cNvSpPr txBox="1">
            <a:spLocks/>
          </p:cNvSpPr>
          <p:nvPr/>
        </p:nvSpPr>
        <p:spPr>
          <a:xfrm>
            <a:off x="609600" y="1007262"/>
            <a:ext cx="10713720" cy="598552"/>
          </a:xfrm>
          <a:prstGeom prst="rect">
            <a:avLst/>
          </a:prstGeom>
          <a:noFill/>
          <a:ln>
            <a:noFill/>
          </a:ln>
        </p:spPr>
        <p:txBody>
          <a:bodyPr spcFirstLastPara="1" wrap="square" lIns="91425" tIns="91425" rIns="91425" bIns="91425"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dirty="0">
                <a:solidFill>
                  <a:schemeClr val="accent4">
                    <a:lumMod val="50000"/>
                  </a:schemeClr>
                </a:solidFill>
                <a:latin typeface="Arial" panose="020B0604020202020204" pitchFamily="34" charset="0"/>
                <a:cs typeface="Arial" panose="020B0604020202020204" pitchFamily="34" charset="0"/>
              </a:rPr>
              <a:t>5. TỐI ƯU HÓA HỆ THỐNG NGHIỀN TRONG SẢN XUẤT XI MĂNG</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1798304"/>
            <a:ext cx="10972800" cy="495200"/>
          </a:xfrm>
          <a:prstGeom prst="rect">
            <a:avLst/>
          </a:prstGeom>
        </p:spPr>
        <p:txBody>
          <a:bodyPr>
            <a:normAutofit/>
          </a:bodyPr>
          <a:lstStyle/>
          <a:p>
            <a:r>
              <a:rPr sz="2400" b="1" dirty="0"/>
              <a:t>5.</a:t>
            </a:r>
            <a:r>
              <a:rPr lang="en-US" sz="2400" b="1" dirty="0"/>
              <a:t>4.</a:t>
            </a:r>
            <a:r>
              <a:rPr sz="2400" b="1" dirty="0"/>
              <a:t> Lợi </a:t>
            </a:r>
            <a:r>
              <a:rPr sz="2400" b="1" dirty="0" err="1"/>
              <a:t>ích</a:t>
            </a:r>
            <a:r>
              <a:rPr sz="2400" b="1" dirty="0"/>
              <a:t> </a:t>
            </a:r>
            <a:r>
              <a:rPr sz="2400" b="1" dirty="0" err="1"/>
              <a:t>tổng</a:t>
            </a:r>
            <a:r>
              <a:rPr sz="2400" b="1" dirty="0"/>
              <a:t> </a:t>
            </a:r>
            <a:r>
              <a:rPr sz="2400" b="1" dirty="0" err="1"/>
              <a:t>thể</a:t>
            </a:r>
            <a:endParaRPr sz="2400" b="1" dirty="0"/>
          </a:p>
        </p:txBody>
      </p:sp>
      <p:sp>
        <p:nvSpPr>
          <p:cNvPr id="3" name="Content Placeholder 2"/>
          <p:cNvSpPr>
            <a:spLocks noGrp="1"/>
          </p:cNvSpPr>
          <p:nvPr>
            <p:ph idx="4294967295"/>
          </p:nvPr>
        </p:nvSpPr>
        <p:spPr>
          <a:xfrm>
            <a:off x="609600" y="2293504"/>
            <a:ext cx="10972800" cy="1519083"/>
          </a:xfrm>
          <a:prstGeom prst="rect">
            <a:avLst/>
          </a:prstGeom>
        </p:spPr>
        <p:txBody>
          <a:bodyPr/>
          <a:lstStyle/>
          <a:p>
            <a:r>
              <a:rPr dirty="0"/>
              <a:t>Giảm tiêu thụ điện 5–15% hệ thống nghiền.</a:t>
            </a:r>
          </a:p>
          <a:p>
            <a:r>
              <a:rPr dirty="0"/>
              <a:t>Tăng độ ổn định và năng suất máy nghiền.</a:t>
            </a:r>
          </a:p>
          <a:p>
            <a:r>
              <a:rPr dirty="0"/>
              <a:t>Kéo dài tuổi thọ thiết bị cơ khí và motor điện.</a:t>
            </a:r>
          </a:p>
          <a:p>
            <a:r>
              <a:rPr dirty="0"/>
              <a:t>Tăng chất lượng sản phẩm (độ mịn, phân bố kích thước hạt).</a:t>
            </a:r>
          </a:p>
        </p:txBody>
      </p:sp>
      <p:sp>
        <p:nvSpPr>
          <p:cNvPr id="4" name="Title 1">
            <a:extLst>
              <a:ext uri="{FF2B5EF4-FFF2-40B4-BE49-F238E27FC236}">
                <a16:creationId xmlns:a16="http://schemas.microsoft.com/office/drawing/2014/main" id="{8A573219-68F6-03B9-9EAB-9C2AD59E78D3}"/>
              </a:ext>
            </a:extLst>
          </p:cNvPr>
          <p:cNvSpPr txBox="1">
            <a:spLocks/>
          </p:cNvSpPr>
          <p:nvPr/>
        </p:nvSpPr>
        <p:spPr>
          <a:xfrm>
            <a:off x="609600" y="3794463"/>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it-IT" sz="2400" dirty="0">
                <a:latin typeface="Arial" panose="020B0604020202020204" pitchFamily="34" charset="0"/>
                <a:cs typeface="Arial" panose="020B0604020202020204" pitchFamily="34" charset="0"/>
              </a:rPr>
              <a:t>5.5. Ghi chú triển khai</a:t>
            </a:r>
          </a:p>
        </p:txBody>
      </p:sp>
      <p:sp>
        <p:nvSpPr>
          <p:cNvPr id="5" name="Content Placeholder 2">
            <a:extLst>
              <a:ext uri="{FF2B5EF4-FFF2-40B4-BE49-F238E27FC236}">
                <a16:creationId xmlns:a16="http://schemas.microsoft.com/office/drawing/2014/main" id="{CD6D74BD-63B2-98F8-10B5-42DAEEE7DC8E}"/>
              </a:ext>
            </a:extLst>
          </p:cNvPr>
          <p:cNvSpPr txBox="1">
            <a:spLocks/>
          </p:cNvSpPr>
          <p:nvPr/>
        </p:nvSpPr>
        <p:spPr>
          <a:xfrm>
            <a:off x="609600" y="4168603"/>
            <a:ext cx="10972800" cy="140758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t>Cần phân tích hồi liệu và vận tốc dòng khí để đạt tối ưu.</a:t>
            </a:r>
          </a:p>
          <a:p>
            <a:r>
              <a:rPr lang="vi-VN" dirty="0"/>
              <a:t>Ưu tiên tích hợp cảm biến độ mịn online và hệ thống SCADA.</a:t>
            </a:r>
          </a:p>
          <a:p>
            <a:r>
              <a:rPr lang="vi-VN" dirty="0"/>
              <a:t>Có thể kết hợp với kiểm toán năng lượng để xác định tiềm năng tiết kiệm cụ thể.</a:t>
            </a:r>
          </a:p>
        </p:txBody>
      </p:sp>
      <p:sp>
        <p:nvSpPr>
          <p:cNvPr id="6" name="Title 1">
            <a:extLst>
              <a:ext uri="{FF2B5EF4-FFF2-40B4-BE49-F238E27FC236}">
                <a16:creationId xmlns:a16="http://schemas.microsoft.com/office/drawing/2014/main" id="{86407422-AEC7-E784-F636-88723733B2FA}"/>
              </a:ext>
            </a:extLst>
          </p:cNvPr>
          <p:cNvSpPr txBox="1">
            <a:spLocks/>
          </p:cNvSpPr>
          <p:nvPr/>
        </p:nvSpPr>
        <p:spPr>
          <a:xfrm>
            <a:off x="609600" y="861211"/>
            <a:ext cx="10713720" cy="937093"/>
          </a:xfrm>
          <a:prstGeom prst="rect">
            <a:avLst/>
          </a:prstGeom>
          <a:noFill/>
          <a:ln>
            <a:noFill/>
          </a:ln>
        </p:spPr>
        <p:txBody>
          <a:bodyPr spcFirstLastPara="1" wrap="square" lIns="91425" tIns="91425" rIns="91425" bIns="91425"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dirty="0">
                <a:solidFill>
                  <a:schemeClr val="accent4">
                    <a:lumMod val="50000"/>
                  </a:schemeClr>
                </a:solidFill>
                <a:latin typeface="Arial" panose="020B0604020202020204" pitchFamily="34" charset="0"/>
                <a:cs typeface="Arial" panose="020B0604020202020204" pitchFamily="34" charset="0"/>
              </a:rPr>
              <a:t>5. TỐI ƯU HÓA HỆ THỐNG NGHIỀN TRONG SẢN XUẤT XI MĂNG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883ADEB7-0718-2A74-F369-A9F55C13097D}"/>
            </a:ext>
          </a:extLst>
        </p:cNvPr>
        <p:cNvGrpSpPr/>
        <p:nvPr/>
      </p:nvGrpSpPr>
      <p:grpSpPr>
        <a:xfrm>
          <a:off x="0" y="0"/>
          <a:ext cx="0" cy="0"/>
          <a:chOff x="0" y="0"/>
          <a:chExt cx="0" cy="0"/>
        </a:xfrm>
      </p:grpSpPr>
      <p:pic>
        <p:nvPicPr>
          <p:cNvPr id="7170" name="Picture 2" descr="Giải pháp công nghệ - Lời giải cho doanh nghiệp ngành xi măng">
            <a:extLst>
              <a:ext uri="{FF2B5EF4-FFF2-40B4-BE49-F238E27FC236}">
                <a16:creationId xmlns:a16="http://schemas.microsoft.com/office/drawing/2014/main" id="{EF980B75-7E11-CF41-56A7-8945500492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84" y="-392939"/>
            <a:ext cx="12370767" cy="7431047"/>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3">
            <a:extLst>
              <a:ext uri="{FF2B5EF4-FFF2-40B4-BE49-F238E27FC236}">
                <a16:creationId xmlns:a16="http://schemas.microsoft.com/office/drawing/2014/main" id="{DFAA462C-9BBF-469A-AAE9-D6EEF42CBC0E}"/>
              </a:ext>
            </a:extLst>
          </p:cNvPr>
          <p:cNvSpPr>
            <a:spLocks noGrp="1"/>
          </p:cNvSpPr>
          <p:nvPr>
            <p:ph type="subTitle" idx="4294967295"/>
          </p:nvPr>
        </p:nvSpPr>
        <p:spPr>
          <a:xfrm>
            <a:off x="852055" y="5940326"/>
            <a:ext cx="5486400" cy="556800"/>
          </a:xfrm>
          <a:prstGeom prst="rect">
            <a:avLst/>
          </a:prstGeom>
          <a:solidFill>
            <a:schemeClr val="accent4">
              <a:lumMod val="50000"/>
            </a:schemeClr>
          </a:solidFill>
        </p:spPr>
        <p:txBody>
          <a:bodyPr/>
          <a:lstStyle/>
          <a:p>
            <a:r>
              <a:rPr lang="vi-VN" b="1" dirty="0">
                <a:solidFill>
                  <a:schemeClr val="bg1"/>
                </a:solidFill>
                <a:latin typeface="+mn-lt"/>
              </a:rPr>
              <a:t>Ngành công  nghiệp xi măng</a:t>
            </a:r>
            <a:endParaRPr lang="en-US" b="1" dirty="0">
              <a:solidFill>
                <a:schemeClr val="bg1"/>
              </a:solidFill>
              <a:latin typeface="+mn-lt"/>
            </a:endParaRPr>
          </a:p>
        </p:txBody>
      </p:sp>
    </p:spTree>
    <p:extLst>
      <p:ext uri="{BB962C8B-B14F-4D97-AF65-F5344CB8AC3E}">
        <p14:creationId xmlns:p14="http://schemas.microsoft.com/office/powerpoint/2010/main" val="26811452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F4239-4F03-D2AD-B21B-496C204F6551}"/>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7A5DDF6-407D-3F5A-4232-9D817198A634}"/>
              </a:ext>
            </a:extLst>
          </p:cNvPr>
          <p:cNvSpPr txBox="1">
            <a:spLocks/>
          </p:cNvSpPr>
          <p:nvPr/>
        </p:nvSpPr>
        <p:spPr>
          <a:xfrm>
            <a:off x="581230" y="835925"/>
            <a:ext cx="10713720" cy="937093"/>
          </a:xfrm>
          <a:prstGeom prst="rect">
            <a:avLst/>
          </a:prstGeom>
          <a:noFill/>
          <a:ln>
            <a:noFill/>
          </a:ln>
        </p:spPr>
        <p:txBody>
          <a:bodyPr spcFirstLastPara="1" wrap="square" lIns="91425" tIns="91425" rIns="91425" bIns="91425"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dirty="0">
                <a:solidFill>
                  <a:schemeClr val="accent4">
                    <a:lumMod val="50000"/>
                  </a:schemeClr>
                </a:solidFill>
                <a:latin typeface="Arial" panose="020B0604020202020204" pitchFamily="34" charset="0"/>
                <a:cs typeface="Arial" panose="020B0604020202020204" pitchFamily="34" charset="0"/>
              </a:rPr>
              <a:t>5. TỐI ƯU HÓA HỆ THỐNG NGHIỀN TRONG SẢN XUẤT XI MĂNG</a:t>
            </a:r>
          </a:p>
        </p:txBody>
      </p:sp>
      <p:pic>
        <p:nvPicPr>
          <p:cNvPr id="12" name="Picture 11">
            <a:extLst>
              <a:ext uri="{FF2B5EF4-FFF2-40B4-BE49-F238E27FC236}">
                <a16:creationId xmlns:a16="http://schemas.microsoft.com/office/drawing/2014/main" id="{DC299564-123F-13D8-2506-64E48CD382F6}"/>
              </a:ext>
            </a:extLst>
          </p:cNvPr>
          <p:cNvPicPr>
            <a:picLocks noChangeAspect="1"/>
          </p:cNvPicPr>
          <p:nvPr/>
        </p:nvPicPr>
        <p:blipFill>
          <a:blip r:embed="rId2"/>
          <a:stretch>
            <a:fillRect/>
          </a:stretch>
        </p:blipFill>
        <p:spPr>
          <a:xfrm>
            <a:off x="715010" y="2066471"/>
            <a:ext cx="4358821" cy="3487057"/>
          </a:xfrm>
          <a:prstGeom prst="rect">
            <a:avLst/>
          </a:prstGeom>
        </p:spPr>
      </p:pic>
      <p:pic>
        <p:nvPicPr>
          <p:cNvPr id="14" name="Picture 13" descr="Diagram of a machine with different parts&#10;&#10;AI-generated content may be incorrect.">
            <a:extLst>
              <a:ext uri="{FF2B5EF4-FFF2-40B4-BE49-F238E27FC236}">
                <a16:creationId xmlns:a16="http://schemas.microsoft.com/office/drawing/2014/main" id="{DF5C8C1F-D742-6E18-7ED9-2DE4D077F489}"/>
              </a:ext>
            </a:extLst>
          </p:cNvPr>
          <p:cNvPicPr>
            <a:picLocks noChangeAspect="1"/>
          </p:cNvPicPr>
          <p:nvPr/>
        </p:nvPicPr>
        <p:blipFill>
          <a:blip r:embed="rId3"/>
          <a:stretch>
            <a:fillRect/>
          </a:stretch>
        </p:blipFill>
        <p:spPr>
          <a:xfrm>
            <a:off x="5519058" y="1685471"/>
            <a:ext cx="6091712" cy="4492212"/>
          </a:xfrm>
          <a:prstGeom prst="rect">
            <a:avLst/>
          </a:prstGeom>
        </p:spPr>
      </p:pic>
    </p:spTree>
    <p:extLst>
      <p:ext uri="{BB962C8B-B14F-4D97-AF65-F5344CB8AC3E}">
        <p14:creationId xmlns:p14="http://schemas.microsoft.com/office/powerpoint/2010/main" val="35328785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09600" y="1988784"/>
            <a:ext cx="10881360" cy="2323600"/>
          </a:xfrm>
          <a:prstGeom prst="rect">
            <a:avLst/>
          </a:prstGeom>
        </p:spPr>
        <p:txBody>
          <a:bodyPr>
            <a:normAutofit/>
          </a:bodyPr>
          <a:lstStyle/>
          <a:p>
            <a:r>
              <a:rPr lang="en-US" sz="2800" b="1" dirty="0">
                <a:solidFill>
                  <a:schemeClr val="accent4">
                    <a:lumMod val="50000"/>
                  </a:schemeClr>
                </a:solidFill>
              </a:rPr>
              <a:t>6. </a:t>
            </a:r>
            <a:r>
              <a:rPr sz="2800" b="1" dirty="0" err="1">
                <a:solidFill>
                  <a:schemeClr val="accent4">
                    <a:lumMod val="50000"/>
                  </a:schemeClr>
                </a:solidFill>
              </a:rPr>
              <a:t>Tăng</a:t>
            </a:r>
            <a:r>
              <a:rPr sz="2800" b="1" dirty="0">
                <a:solidFill>
                  <a:schemeClr val="accent4">
                    <a:lumMod val="50000"/>
                  </a:schemeClr>
                </a:solidFill>
              </a:rPr>
              <a:t> </a:t>
            </a:r>
            <a:r>
              <a:rPr sz="2800" b="1" dirty="0" err="1">
                <a:solidFill>
                  <a:schemeClr val="accent4">
                    <a:lumMod val="50000"/>
                  </a:schemeClr>
                </a:solidFill>
              </a:rPr>
              <a:t>cường</a:t>
            </a:r>
            <a:r>
              <a:rPr sz="2800" b="1" dirty="0">
                <a:solidFill>
                  <a:schemeClr val="accent4">
                    <a:lumMod val="50000"/>
                  </a:schemeClr>
                </a:solidFill>
              </a:rPr>
              <a:t> </a:t>
            </a:r>
            <a:r>
              <a:rPr sz="2800" b="1" dirty="0" err="1">
                <a:solidFill>
                  <a:schemeClr val="accent4">
                    <a:lumMod val="50000"/>
                  </a:schemeClr>
                </a:solidFill>
              </a:rPr>
              <a:t>cách</a:t>
            </a:r>
            <a:r>
              <a:rPr sz="2800" b="1" dirty="0">
                <a:solidFill>
                  <a:schemeClr val="accent4">
                    <a:lumMod val="50000"/>
                  </a:schemeClr>
                </a:solidFill>
              </a:rPr>
              <a:t> </a:t>
            </a:r>
            <a:r>
              <a:rPr sz="2800" b="1" dirty="0" err="1">
                <a:solidFill>
                  <a:schemeClr val="accent4">
                    <a:lumMod val="50000"/>
                  </a:schemeClr>
                </a:solidFill>
              </a:rPr>
              <a:t>nhiệt</a:t>
            </a:r>
            <a:r>
              <a:rPr sz="2800" b="1" dirty="0">
                <a:solidFill>
                  <a:schemeClr val="accent4">
                    <a:lumMod val="50000"/>
                  </a:schemeClr>
                </a:solidFill>
              </a:rPr>
              <a:t> </a:t>
            </a:r>
            <a:r>
              <a:rPr sz="2800" b="1" dirty="0" err="1">
                <a:solidFill>
                  <a:schemeClr val="accent4">
                    <a:lumMod val="50000"/>
                  </a:schemeClr>
                </a:solidFill>
              </a:rPr>
              <a:t>và</a:t>
            </a:r>
            <a:r>
              <a:rPr sz="2800" b="1" dirty="0">
                <a:solidFill>
                  <a:schemeClr val="accent4">
                    <a:lumMod val="50000"/>
                  </a:schemeClr>
                </a:solidFill>
              </a:rPr>
              <a:t> </a:t>
            </a:r>
            <a:r>
              <a:rPr sz="2800" b="1" dirty="0" err="1">
                <a:solidFill>
                  <a:schemeClr val="accent4">
                    <a:lumMod val="50000"/>
                  </a:schemeClr>
                </a:solidFill>
              </a:rPr>
              <a:t>thu</a:t>
            </a:r>
            <a:r>
              <a:rPr sz="2800" b="1" dirty="0">
                <a:solidFill>
                  <a:schemeClr val="accent4">
                    <a:lumMod val="50000"/>
                  </a:schemeClr>
                </a:solidFill>
              </a:rPr>
              <a:t> </a:t>
            </a:r>
            <a:r>
              <a:rPr sz="2800" b="1" dirty="0" err="1">
                <a:solidFill>
                  <a:schemeClr val="accent4">
                    <a:lumMod val="50000"/>
                  </a:schemeClr>
                </a:solidFill>
              </a:rPr>
              <a:t>hồi</a:t>
            </a:r>
            <a:r>
              <a:rPr sz="2800" b="1" dirty="0">
                <a:solidFill>
                  <a:schemeClr val="accent4">
                    <a:lumMod val="50000"/>
                  </a:schemeClr>
                </a:solidFill>
              </a:rPr>
              <a:t> </a:t>
            </a:r>
            <a:r>
              <a:rPr sz="2800" b="1" dirty="0" err="1">
                <a:solidFill>
                  <a:schemeClr val="accent4">
                    <a:lumMod val="50000"/>
                  </a:schemeClr>
                </a:solidFill>
              </a:rPr>
              <a:t>nhiệt</a:t>
            </a:r>
            <a:r>
              <a:rPr sz="2800" b="1" dirty="0">
                <a:solidFill>
                  <a:schemeClr val="accent4">
                    <a:lumMod val="50000"/>
                  </a:schemeClr>
                </a:solidFill>
              </a:rPr>
              <a:t> ở </a:t>
            </a:r>
            <a:r>
              <a:rPr lang="en-US" sz="2800" b="1" dirty="0">
                <a:solidFill>
                  <a:schemeClr val="accent4">
                    <a:lumMod val="50000"/>
                  </a:schemeClr>
                </a:solidFill>
              </a:rPr>
              <a:t>thiết </a:t>
            </a:r>
            <a:r>
              <a:rPr lang="en-US" sz="2800" b="1" dirty="0" err="1">
                <a:solidFill>
                  <a:schemeClr val="accent4">
                    <a:lumMod val="50000"/>
                  </a:schemeClr>
                </a:solidFill>
              </a:rPr>
              <a:t>bị</a:t>
            </a:r>
            <a:r>
              <a:rPr lang="en-US" sz="2800" b="1" dirty="0">
                <a:solidFill>
                  <a:schemeClr val="accent4">
                    <a:lumMod val="50000"/>
                  </a:schemeClr>
                </a:solidFill>
              </a:rPr>
              <a:t> </a:t>
            </a:r>
            <a:r>
              <a:rPr sz="2800" b="1" dirty="0">
                <a:solidFill>
                  <a:schemeClr val="accent4">
                    <a:lumMod val="50000"/>
                  </a:schemeClr>
                </a:solidFill>
              </a:rPr>
              <a:t> </a:t>
            </a:r>
            <a:r>
              <a:rPr sz="2800" b="1" dirty="0" err="1">
                <a:solidFill>
                  <a:schemeClr val="accent4">
                    <a:lumMod val="50000"/>
                  </a:schemeClr>
                </a:solidFill>
              </a:rPr>
              <a:t>làm</a:t>
            </a:r>
            <a:r>
              <a:rPr sz="2800" b="1" dirty="0">
                <a:solidFill>
                  <a:schemeClr val="accent4">
                    <a:lumMod val="50000"/>
                  </a:schemeClr>
                </a:solidFill>
              </a:rPr>
              <a:t> </a:t>
            </a:r>
            <a:r>
              <a:rPr sz="2800" b="1" dirty="0" err="1">
                <a:solidFill>
                  <a:schemeClr val="accent4">
                    <a:lumMod val="50000"/>
                  </a:schemeClr>
                </a:solidFill>
              </a:rPr>
              <a:t>nguội</a:t>
            </a:r>
            <a:r>
              <a:rPr sz="2800" b="1" dirty="0">
                <a:solidFill>
                  <a:schemeClr val="accent4">
                    <a:lumMod val="50000"/>
                  </a:schemeClr>
                </a:solidFill>
              </a:rPr>
              <a:t> clinker</a:t>
            </a:r>
          </a:p>
        </p:txBody>
      </p:sp>
      <p:sp>
        <p:nvSpPr>
          <p:cNvPr id="3" name="Subtitle 2"/>
          <p:cNvSpPr>
            <a:spLocks noGrp="1"/>
          </p:cNvSpPr>
          <p:nvPr>
            <p:ph type="subTitle" idx="4294967295"/>
          </p:nvPr>
        </p:nvSpPr>
        <p:spPr>
          <a:xfrm>
            <a:off x="1378528" y="3429000"/>
            <a:ext cx="10456718" cy="556800"/>
          </a:xfrm>
          <a:prstGeom prst="rect">
            <a:avLst/>
          </a:prstGeom>
        </p:spPr>
        <p:txBody>
          <a:bodyPr>
            <a:noAutofit/>
          </a:bodyPr>
          <a:lstStyle/>
          <a:p>
            <a:r>
              <a:rPr sz="2800" dirty="0" err="1"/>
              <a:t>Giải</a:t>
            </a:r>
            <a:r>
              <a:rPr sz="2800" dirty="0"/>
              <a:t> </a:t>
            </a:r>
            <a:r>
              <a:rPr sz="2800" dirty="0" err="1"/>
              <a:t>pháp</a:t>
            </a:r>
            <a:r>
              <a:rPr sz="2800" dirty="0"/>
              <a:t> </a:t>
            </a:r>
            <a:r>
              <a:rPr sz="2800" dirty="0" err="1"/>
              <a:t>tiết</a:t>
            </a:r>
            <a:r>
              <a:rPr sz="2800" dirty="0"/>
              <a:t> </a:t>
            </a:r>
            <a:r>
              <a:rPr sz="2800" dirty="0" err="1"/>
              <a:t>kiệm</a:t>
            </a:r>
            <a:r>
              <a:rPr sz="2800" dirty="0"/>
              <a:t> </a:t>
            </a:r>
            <a:r>
              <a:rPr sz="2800" dirty="0" err="1"/>
              <a:t>năng</a:t>
            </a:r>
            <a:r>
              <a:rPr sz="2800" dirty="0"/>
              <a:t> </a:t>
            </a:r>
            <a:r>
              <a:rPr sz="2800" dirty="0" err="1"/>
              <a:t>lượng</a:t>
            </a:r>
            <a:r>
              <a:rPr sz="2800" dirty="0"/>
              <a:t> trong </a:t>
            </a:r>
            <a:r>
              <a:rPr lang="en-US" sz="2800" dirty="0" err="1"/>
              <a:t>hầu</a:t>
            </a:r>
            <a:r>
              <a:rPr lang="en-US" sz="2800" dirty="0"/>
              <a:t> </a:t>
            </a:r>
            <a:r>
              <a:rPr lang="en-US" sz="2800" dirty="0" err="1"/>
              <a:t>hết</a:t>
            </a:r>
            <a:r>
              <a:rPr lang="en-US" sz="2800" dirty="0"/>
              <a:t> </a:t>
            </a:r>
            <a:r>
              <a:rPr sz="2800" dirty="0"/>
              <a:t>nhà </a:t>
            </a:r>
            <a:r>
              <a:rPr sz="2800" dirty="0" err="1"/>
              <a:t>máy</a:t>
            </a:r>
            <a:r>
              <a:rPr sz="2800" dirty="0"/>
              <a:t> xi </a:t>
            </a:r>
            <a:r>
              <a:rPr sz="2800" dirty="0" err="1"/>
              <a:t>măng</a:t>
            </a:r>
            <a:endParaRPr sz="2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1941014"/>
            <a:ext cx="10972800" cy="495200"/>
          </a:xfrm>
          <a:prstGeom prst="rect">
            <a:avLst/>
          </a:prstGeom>
        </p:spPr>
        <p:txBody>
          <a:bodyPr>
            <a:normAutofit/>
          </a:bodyPr>
          <a:lstStyle/>
          <a:p>
            <a:r>
              <a:rPr lang="en-US" sz="2500" b="1" dirty="0"/>
              <a:t>6.</a:t>
            </a:r>
            <a:r>
              <a:rPr sz="2500" b="1" dirty="0"/>
              <a:t>1 </a:t>
            </a:r>
            <a:r>
              <a:rPr sz="2500" b="1" dirty="0" err="1"/>
              <a:t>Bối</a:t>
            </a:r>
            <a:r>
              <a:rPr sz="2500" b="1" dirty="0"/>
              <a:t> </a:t>
            </a:r>
            <a:r>
              <a:rPr sz="2500" b="1" dirty="0" err="1"/>
              <a:t>cảnh</a:t>
            </a:r>
            <a:r>
              <a:rPr sz="2500" b="1" dirty="0"/>
              <a:t> </a:t>
            </a:r>
            <a:r>
              <a:rPr sz="2500" b="1" dirty="0" err="1"/>
              <a:t>và</a:t>
            </a:r>
            <a:r>
              <a:rPr sz="2500" b="1" dirty="0"/>
              <a:t> </a:t>
            </a:r>
            <a:r>
              <a:rPr sz="2500" b="1" dirty="0" err="1"/>
              <a:t>lý</a:t>
            </a:r>
            <a:r>
              <a:rPr sz="2500" b="1" dirty="0"/>
              <a:t> do thực </a:t>
            </a:r>
            <a:r>
              <a:rPr sz="2500" b="1" dirty="0" err="1"/>
              <a:t>hiện</a:t>
            </a:r>
            <a:endParaRPr sz="2500" b="1" dirty="0"/>
          </a:p>
        </p:txBody>
      </p:sp>
      <p:sp>
        <p:nvSpPr>
          <p:cNvPr id="3" name="Content Placeholder 2"/>
          <p:cNvSpPr>
            <a:spLocks noGrp="1"/>
          </p:cNvSpPr>
          <p:nvPr>
            <p:ph idx="4294967295"/>
          </p:nvPr>
        </p:nvSpPr>
        <p:spPr>
          <a:xfrm>
            <a:off x="609600" y="2436214"/>
            <a:ext cx="10972800" cy="4772800"/>
          </a:xfrm>
          <a:prstGeom prst="rect">
            <a:avLst/>
          </a:prstGeom>
        </p:spPr>
        <p:txBody>
          <a:bodyPr/>
          <a:lstStyle/>
          <a:p>
            <a:r>
              <a:rPr lang="en-US" dirty="0"/>
              <a:t>Thiết bị</a:t>
            </a:r>
            <a:r>
              <a:rPr dirty="0"/>
              <a:t> làm nguội clinker sinh ra lượng nhiệt lớn, nhưng thường bị thất thoát ra môi trường.</a:t>
            </a:r>
          </a:p>
          <a:p>
            <a:r>
              <a:rPr dirty="0"/>
              <a:t>Vỏ máy, băng tải, silo chứa... </a:t>
            </a:r>
            <a:r>
              <a:rPr dirty="0" err="1"/>
              <a:t>đều</a:t>
            </a:r>
            <a:r>
              <a:rPr dirty="0"/>
              <a:t> </a:t>
            </a:r>
            <a:r>
              <a:rPr dirty="0" err="1"/>
              <a:t>có</a:t>
            </a:r>
            <a:r>
              <a:rPr dirty="0"/>
              <a:t> </a:t>
            </a:r>
            <a:r>
              <a:rPr dirty="0" err="1"/>
              <a:t>khả</a:t>
            </a:r>
            <a:r>
              <a:rPr dirty="0"/>
              <a:t> </a:t>
            </a:r>
            <a:r>
              <a:rPr dirty="0" err="1"/>
              <a:t>năng</a:t>
            </a:r>
            <a:r>
              <a:rPr dirty="0"/>
              <a:t> </a:t>
            </a:r>
            <a:r>
              <a:rPr dirty="0" err="1"/>
              <a:t>tổn</a:t>
            </a:r>
            <a:r>
              <a:rPr dirty="0"/>
              <a:t> </a:t>
            </a:r>
            <a:r>
              <a:rPr dirty="0" err="1"/>
              <a:t>thất</a:t>
            </a:r>
            <a:r>
              <a:rPr dirty="0"/>
              <a:t> </a:t>
            </a:r>
            <a:r>
              <a:rPr dirty="0" err="1"/>
              <a:t>nhiệt</a:t>
            </a:r>
            <a:r>
              <a:rPr dirty="0"/>
              <a:t> nghiêm </a:t>
            </a:r>
            <a:r>
              <a:rPr dirty="0" err="1"/>
              <a:t>trọng</a:t>
            </a:r>
            <a:r>
              <a:rPr dirty="0"/>
              <a:t> </a:t>
            </a:r>
            <a:r>
              <a:rPr dirty="0" err="1"/>
              <a:t>nếu</a:t>
            </a:r>
            <a:r>
              <a:rPr dirty="0"/>
              <a:t> </a:t>
            </a:r>
            <a:r>
              <a:rPr dirty="0" err="1"/>
              <a:t>cách</a:t>
            </a:r>
            <a:r>
              <a:rPr dirty="0"/>
              <a:t> </a:t>
            </a:r>
            <a:r>
              <a:rPr dirty="0" err="1"/>
              <a:t>nhiệt</a:t>
            </a:r>
            <a:r>
              <a:rPr dirty="0"/>
              <a:t> </a:t>
            </a:r>
            <a:r>
              <a:rPr dirty="0" err="1"/>
              <a:t>kém</a:t>
            </a:r>
            <a:r>
              <a:rPr dirty="0"/>
              <a:t>.</a:t>
            </a:r>
          </a:p>
          <a:p>
            <a:r>
              <a:rPr dirty="0"/>
              <a:t>Nhiệt khí thải từ máy làm nguội có thể tận dụng để sấy nguyên liệu hoặc phát điện.</a:t>
            </a:r>
          </a:p>
        </p:txBody>
      </p:sp>
      <p:sp>
        <p:nvSpPr>
          <p:cNvPr id="7" name="Content Placeholder 2">
            <a:extLst>
              <a:ext uri="{FF2B5EF4-FFF2-40B4-BE49-F238E27FC236}">
                <a16:creationId xmlns:a16="http://schemas.microsoft.com/office/drawing/2014/main" id="{72480D55-F5A6-9A1C-9EA6-89A3F7874256}"/>
              </a:ext>
            </a:extLst>
          </p:cNvPr>
          <p:cNvSpPr txBox="1">
            <a:spLocks/>
          </p:cNvSpPr>
          <p:nvPr/>
        </p:nvSpPr>
        <p:spPr>
          <a:xfrm>
            <a:off x="609600" y="3876430"/>
            <a:ext cx="10972800" cy="189236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t>Bổ sung hoặc thay mới lớp vật liệu cách nhiệt chất lượng cao tại vỏ thiết bị.</a:t>
            </a:r>
          </a:p>
          <a:p>
            <a:r>
              <a:rPr lang="vi-VN" dirty="0"/>
              <a:t>Gia cố khe hở, điểm tiếp xúc sinh nhiệt, giảm rò rỉ nhiệt.</a:t>
            </a:r>
          </a:p>
          <a:p>
            <a:r>
              <a:rPr lang="vi-VN" dirty="0"/>
              <a:t>Thu hồi nhiệt khí thải bằng ống thu hồi hoặc bộ trao đổi nhiệt để:</a:t>
            </a:r>
          </a:p>
          <a:p>
            <a:pPr marL="139700" indent="0">
              <a:buNone/>
            </a:pPr>
            <a:r>
              <a:rPr lang="vi-VN" dirty="0"/>
              <a:t>+ Sấy nghiền liệu, sấy than.</a:t>
            </a:r>
          </a:p>
          <a:p>
            <a:pPr marL="139700" indent="0">
              <a:buNone/>
            </a:pPr>
            <a:r>
              <a:rPr lang="vi-VN" dirty="0"/>
              <a:t>+ Làm nguồn nhiệt đầu vào cho lò nung.</a:t>
            </a:r>
          </a:p>
        </p:txBody>
      </p:sp>
      <p:sp>
        <p:nvSpPr>
          <p:cNvPr id="8" name="Title 1">
            <a:extLst>
              <a:ext uri="{FF2B5EF4-FFF2-40B4-BE49-F238E27FC236}">
                <a16:creationId xmlns:a16="http://schemas.microsoft.com/office/drawing/2014/main" id="{4767D860-F539-9955-66A8-6AE7A4288718}"/>
              </a:ext>
            </a:extLst>
          </p:cNvPr>
          <p:cNvSpPr txBox="1">
            <a:spLocks/>
          </p:cNvSpPr>
          <p:nvPr/>
        </p:nvSpPr>
        <p:spPr>
          <a:xfrm>
            <a:off x="609600" y="3466193"/>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6.2 </a:t>
            </a:r>
            <a:r>
              <a:rPr lang="en-US" dirty="0" err="1">
                <a:latin typeface="Arial" panose="020B0604020202020204" pitchFamily="34" charset="0"/>
                <a:cs typeface="Arial" panose="020B0604020202020204" pitchFamily="34" charset="0"/>
              </a:rPr>
              <a:t>Mô</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tả</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giải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pháp</a:t>
            </a:r>
            <a:r>
              <a:rPr lang="en-US" dirty="0">
                <a:latin typeface="Arial" panose="020B0604020202020204" pitchFamily="34" charset="0"/>
                <a:cs typeface="Arial" panose="020B0604020202020204" pitchFamily="34" charset="0"/>
              </a:rPr>
              <a:t> kỹ thuật</a:t>
            </a:r>
          </a:p>
        </p:txBody>
      </p:sp>
      <p:sp>
        <p:nvSpPr>
          <p:cNvPr id="9" name="Title 1">
            <a:extLst>
              <a:ext uri="{FF2B5EF4-FFF2-40B4-BE49-F238E27FC236}">
                <a16:creationId xmlns:a16="http://schemas.microsoft.com/office/drawing/2014/main" id="{98BB9836-15A7-C466-82EB-F146155A5CBB}"/>
              </a:ext>
            </a:extLst>
          </p:cNvPr>
          <p:cNvSpPr txBox="1">
            <a:spLocks/>
          </p:cNvSpPr>
          <p:nvPr/>
        </p:nvSpPr>
        <p:spPr>
          <a:xfrm>
            <a:off x="609600" y="5515487"/>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6.3</a:t>
            </a:r>
            <a:r>
              <a:rPr lang="vi-VN" dirty="0">
                <a:latin typeface="Arial" panose="020B0604020202020204" pitchFamily="34" charset="0"/>
                <a:cs typeface="Arial" panose="020B0604020202020204" pitchFamily="34" charset="0"/>
              </a:rPr>
              <a:t> Hiệu quả đạt được</a:t>
            </a:r>
          </a:p>
        </p:txBody>
      </p:sp>
      <p:sp>
        <p:nvSpPr>
          <p:cNvPr id="10" name="Content Placeholder 2">
            <a:extLst>
              <a:ext uri="{FF2B5EF4-FFF2-40B4-BE49-F238E27FC236}">
                <a16:creationId xmlns:a16="http://schemas.microsoft.com/office/drawing/2014/main" id="{53D518FD-0168-2292-505D-AF5C1592947C}"/>
              </a:ext>
            </a:extLst>
          </p:cNvPr>
          <p:cNvSpPr txBox="1">
            <a:spLocks/>
          </p:cNvSpPr>
          <p:nvPr/>
        </p:nvSpPr>
        <p:spPr>
          <a:xfrm>
            <a:off x="609600" y="5918076"/>
            <a:ext cx="10972800" cy="1169909"/>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t>Giảm tổn thất nhiệt qua bề mặt thiết bị đến 10–15%.</a:t>
            </a:r>
          </a:p>
          <a:p>
            <a:r>
              <a:rPr lang="vi-VN" dirty="0"/>
              <a:t>Tận dụng được nhiệt khí thải 300–400°C để sấy liệu hoặc phát điện.</a:t>
            </a:r>
          </a:p>
          <a:p>
            <a:r>
              <a:rPr lang="vi-VN" dirty="0"/>
              <a:t>Giảm tiêu hao nhiệt lò nung từ 5–20 kcal/kg clinker tùy cấu hình tích hợp.</a:t>
            </a:r>
          </a:p>
        </p:txBody>
      </p:sp>
      <p:sp>
        <p:nvSpPr>
          <p:cNvPr id="11" name="Title 1">
            <a:extLst>
              <a:ext uri="{FF2B5EF4-FFF2-40B4-BE49-F238E27FC236}">
                <a16:creationId xmlns:a16="http://schemas.microsoft.com/office/drawing/2014/main" id="{53E0C66A-BCE2-5F33-11BD-637CF0885114}"/>
              </a:ext>
            </a:extLst>
          </p:cNvPr>
          <p:cNvSpPr txBox="1">
            <a:spLocks/>
          </p:cNvSpPr>
          <p:nvPr/>
        </p:nvSpPr>
        <p:spPr>
          <a:xfrm>
            <a:off x="609599" y="911034"/>
            <a:ext cx="11443855" cy="10299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2400" dirty="0">
                <a:solidFill>
                  <a:schemeClr val="accent4">
                    <a:lumMod val="50000"/>
                  </a:schemeClr>
                </a:solidFill>
                <a:latin typeface="Arial" panose="020B0604020202020204" pitchFamily="34" charset="0"/>
                <a:cs typeface="Arial" panose="020B0604020202020204" pitchFamily="34" charset="0"/>
              </a:rPr>
              <a:t>6. TĂNG CƯỜNG CÁCH NHIỆT VÀ THU HỒI NHIỆT Ở THIẾT BỊ  LÀM NGUỘI CLINKER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2076002"/>
            <a:ext cx="10972800" cy="495200"/>
          </a:xfrm>
          <a:prstGeom prst="rect">
            <a:avLst/>
          </a:prstGeom>
        </p:spPr>
        <p:txBody>
          <a:bodyPr>
            <a:normAutofit/>
          </a:bodyPr>
          <a:lstStyle/>
          <a:p>
            <a:r>
              <a:rPr lang="en-US" sz="2500" b="1" dirty="0"/>
              <a:t>6.4.</a:t>
            </a:r>
            <a:r>
              <a:rPr sz="2500" b="1" dirty="0"/>
              <a:t> Lợi </a:t>
            </a:r>
            <a:r>
              <a:rPr sz="2500" b="1" dirty="0" err="1"/>
              <a:t>ích</a:t>
            </a:r>
            <a:r>
              <a:rPr sz="2500" b="1" dirty="0"/>
              <a:t> </a:t>
            </a:r>
            <a:r>
              <a:rPr sz="2500" b="1" dirty="0" err="1"/>
              <a:t>tổng</a:t>
            </a:r>
            <a:r>
              <a:rPr sz="2500" b="1" dirty="0"/>
              <a:t> </a:t>
            </a:r>
            <a:r>
              <a:rPr sz="2500" b="1" dirty="0" err="1"/>
              <a:t>thể</a:t>
            </a:r>
            <a:endParaRPr sz="2500" b="1" dirty="0"/>
          </a:p>
        </p:txBody>
      </p:sp>
      <p:sp>
        <p:nvSpPr>
          <p:cNvPr id="3" name="Content Placeholder 2"/>
          <p:cNvSpPr>
            <a:spLocks noGrp="1"/>
          </p:cNvSpPr>
          <p:nvPr>
            <p:ph idx="4294967295"/>
          </p:nvPr>
        </p:nvSpPr>
        <p:spPr>
          <a:xfrm>
            <a:off x="609600" y="2571202"/>
            <a:ext cx="10972800" cy="4772800"/>
          </a:xfrm>
          <a:prstGeom prst="rect">
            <a:avLst/>
          </a:prstGeom>
        </p:spPr>
        <p:txBody>
          <a:bodyPr/>
          <a:lstStyle/>
          <a:p>
            <a:r>
              <a:rPr dirty="0"/>
              <a:t>Tiết kiệm chi phí nhiên liệu đáng kể cho sấy nguyên liệu.</a:t>
            </a:r>
          </a:p>
          <a:p>
            <a:r>
              <a:rPr dirty="0"/>
              <a:t>Giảm phát thải CO₂ do giảm tiêu thụ than hoặc dầu FO.</a:t>
            </a:r>
          </a:p>
          <a:p>
            <a:r>
              <a:rPr dirty="0"/>
              <a:t>Tăng tuổi thọ thiết bị và giảm nguy cơ hư hỏng do sốc nhiệt.</a:t>
            </a:r>
          </a:p>
          <a:p>
            <a:r>
              <a:rPr dirty="0"/>
              <a:t>Cải thiện an toàn vận hành và môi trường làm việc.</a:t>
            </a:r>
          </a:p>
        </p:txBody>
      </p:sp>
      <p:sp>
        <p:nvSpPr>
          <p:cNvPr id="4" name="Title 1">
            <a:extLst>
              <a:ext uri="{FF2B5EF4-FFF2-40B4-BE49-F238E27FC236}">
                <a16:creationId xmlns:a16="http://schemas.microsoft.com/office/drawing/2014/main" id="{2F079B3D-6713-F9CF-07BE-8C9424515888}"/>
              </a:ext>
            </a:extLst>
          </p:cNvPr>
          <p:cNvSpPr txBox="1">
            <a:spLocks/>
          </p:cNvSpPr>
          <p:nvPr/>
        </p:nvSpPr>
        <p:spPr>
          <a:xfrm>
            <a:off x="609600" y="4345471"/>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6.5. </a:t>
            </a:r>
            <a:r>
              <a:rPr lang="en-US" dirty="0" err="1">
                <a:latin typeface="Arial" panose="020B0604020202020204" pitchFamily="34" charset="0"/>
                <a:cs typeface="Arial" panose="020B0604020202020204" pitchFamily="34" charset="0"/>
              </a:rPr>
              <a:t>Ghi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chú</a:t>
            </a:r>
            <a:r>
              <a:rPr lang="en-US" dirty="0">
                <a:latin typeface="Arial" panose="020B0604020202020204" pitchFamily="34" charset="0"/>
                <a:cs typeface="Arial" panose="020B0604020202020204" pitchFamily="34" charset="0"/>
              </a:rPr>
              <a:t> kỹ thuật</a:t>
            </a:r>
          </a:p>
        </p:txBody>
      </p:sp>
      <p:sp>
        <p:nvSpPr>
          <p:cNvPr id="5" name="Content Placeholder 2">
            <a:extLst>
              <a:ext uri="{FF2B5EF4-FFF2-40B4-BE49-F238E27FC236}">
                <a16:creationId xmlns:a16="http://schemas.microsoft.com/office/drawing/2014/main" id="{30AA7279-C396-4654-ECB2-E21B39C42E27}"/>
              </a:ext>
            </a:extLst>
          </p:cNvPr>
          <p:cNvSpPr txBox="1">
            <a:spLocks/>
          </p:cNvSpPr>
          <p:nvPr/>
        </p:nvSpPr>
        <p:spPr>
          <a:xfrm>
            <a:off x="609600" y="4932104"/>
            <a:ext cx="10972800" cy="148088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t>Ưu tiên sử dụng vật liệu cách nhiệt có hệ số dẫn nhiệt thấp, chịu mài mòn cao.</a:t>
            </a:r>
          </a:p>
          <a:p>
            <a:r>
              <a:rPr lang="vi-VN" dirty="0"/>
              <a:t>Lắp cảm biến giám sát nhiệt độ để kiểm soát tổn thất theo thời gian.</a:t>
            </a:r>
          </a:p>
          <a:p>
            <a:r>
              <a:rPr lang="vi-VN" dirty="0"/>
              <a:t>Kết hợp hiệu quả nhất với hệ thống WHR hoặc tái sử dụng nhiệt nội bộ.</a:t>
            </a:r>
          </a:p>
        </p:txBody>
      </p:sp>
      <p:sp>
        <p:nvSpPr>
          <p:cNvPr id="6" name="Title 1">
            <a:extLst>
              <a:ext uri="{FF2B5EF4-FFF2-40B4-BE49-F238E27FC236}">
                <a16:creationId xmlns:a16="http://schemas.microsoft.com/office/drawing/2014/main" id="{A8667C3E-708E-9B62-CCC9-D75D97006D83}"/>
              </a:ext>
            </a:extLst>
          </p:cNvPr>
          <p:cNvSpPr txBox="1">
            <a:spLocks/>
          </p:cNvSpPr>
          <p:nvPr/>
        </p:nvSpPr>
        <p:spPr>
          <a:xfrm>
            <a:off x="609600" y="942208"/>
            <a:ext cx="11298382" cy="81385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2400" dirty="0">
                <a:solidFill>
                  <a:schemeClr val="accent4">
                    <a:lumMod val="50000"/>
                  </a:schemeClr>
                </a:solidFill>
                <a:latin typeface="Arial" panose="020B0604020202020204" pitchFamily="34" charset="0"/>
                <a:cs typeface="Arial" panose="020B0604020202020204" pitchFamily="34" charset="0"/>
              </a:rPr>
              <a:t>6. TĂNG CƯỜNG CÁCH NHIỆT VÀ THU HỒI NHIỆT Ở THIẾT BỊ  LÀM NGUỘI CLINKER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8667C3E-708E-9B62-CCC9-D75D97006D83}"/>
              </a:ext>
            </a:extLst>
          </p:cNvPr>
          <p:cNvSpPr txBox="1">
            <a:spLocks/>
          </p:cNvSpPr>
          <p:nvPr/>
        </p:nvSpPr>
        <p:spPr>
          <a:xfrm>
            <a:off x="287482" y="859081"/>
            <a:ext cx="10881360" cy="8807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dirty="0">
                <a:solidFill>
                  <a:schemeClr val="accent4">
                    <a:lumMod val="50000"/>
                  </a:schemeClr>
                </a:solidFill>
                <a:latin typeface="Arial" panose="020B0604020202020204" pitchFamily="34" charset="0"/>
                <a:cs typeface="Arial" panose="020B0604020202020204" pitchFamily="34" charset="0"/>
              </a:rPr>
              <a:t>THẢO LUẬN</a:t>
            </a:r>
            <a:endParaRPr lang="vi-VN" dirty="0">
              <a:solidFill>
                <a:schemeClr val="accent4">
                  <a:lumMod val="50000"/>
                </a:schemeClr>
              </a:solidFill>
              <a:latin typeface="Arial" panose="020B0604020202020204" pitchFamily="34" charset="0"/>
              <a:cs typeface="Arial" panose="020B0604020202020204" pitchFamily="34" charset="0"/>
            </a:endParaRPr>
          </a:p>
        </p:txBody>
      </p:sp>
      <p:sp>
        <p:nvSpPr>
          <p:cNvPr id="10" name="Content Placeholder 9">
            <a:extLst>
              <a:ext uri="{FF2B5EF4-FFF2-40B4-BE49-F238E27FC236}">
                <a16:creationId xmlns:a16="http://schemas.microsoft.com/office/drawing/2014/main" id="{1A6B64AD-BA07-46FC-AA3C-AF8FBD05A63A}"/>
              </a:ext>
            </a:extLst>
          </p:cNvPr>
          <p:cNvSpPr>
            <a:spLocks noGrp="1"/>
          </p:cNvSpPr>
          <p:nvPr>
            <p:ph idx="4294967295"/>
          </p:nvPr>
        </p:nvSpPr>
        <p:spPr>
          <a:xfrm>
            <a:off x="609600" y="1536634"/>
            <a:ext cx="10972800" cy="4254566"/>
          </a:xfrm>
          <a:prstGeom prst="rect">
            <a:avLst/>
          </a:prstGeom>
        </p:spPr>
        <p:txBody>
          <a:bodyPr>
            <a:normAutofit/>
          </a:bodyPr>
          <a:lstStyle/>
          <a:p>
            <a:pPr marL="139700" indent="0" algn="just">
              <a:lnSpc>
                <a:spcPct val="150000"/>
              </a:lnSpc>
              <a:buNone/>
            </a:pPr>
            <a:r>
              <a:rPr lang="vi-VN" sz="1900" dirty="0">
                <a:latin typeface="+mn-lt"/>
              </a:rPr>
              <a:t>Dựa trên 6 nghiên cứu điển hình đã được trình bày (thu hồi nhiệt thải để phát điện, cải tạo hệ thống quạt ID/PA/SA với biến tần, tối ưu hóa vận hành lò nung clinker, sử dụng nhiên liệu thay thế, tối ưu hóa hệ thống nghiền, tăng cường cách nhiệt và thu hồi nhiệt tại ghi làm nguội clinker</a:t>
            </a:r>
            <a:r>
              <a:rPr lang="en-US" sz="1900">
                <a:latin typeface="+mn-lt"/>
              </a:rPr>
              <a:t>, …</a:t>
            </a:r>
            <a:r>
              <a:rPr lang="vi-VN" sz="1900">
                <a:latin typeface="+mn-lt"/>
              </a:rPr>
              <a:t>), </a:t>
            </a:r>
            <a:r>
              <a:rPr lang="vi-VN" sz="1900" b="1" dirty="0">
                <a:latin typeface="+mn-lt"/>
              </a:rPr>
              <a:t>biện pháp sử dụng năng lượng hiệu quả (EEM) nào theo bạn là phù hợp và mang lại lợi ích nhiều nhất cho hoạt động của công ty mình?</a:t>
            </a:r>
            <a:endParaRPr lang="en-US" sz="1900" b="1" dirty="0">
              <a:latin typeface="+mn-lt"/>
            </a:endParaRPr>
          </a:p>
          <a:p>
            <a:pPr marL="139700" indent="0" algn="just">
              <a:lnSpc>
                <a:spcPct val="150000"/>
              </a:lnSpc>
              <a:buNone/>
            </a:pPr>
            <a:endParaRPr lang="vi-VN" sz="1900" dirty="0">
              <a:latin typeface="+mn-lt"/>
            </a:endParaRPr>
          </a:p>
          <a:p>
            <a:pPr algn="just">
              <a:lnSpc>
                <a:spcPct val="150000"/>
              </a:lnSpc>
              <a:buFont typeface="Arial" panose="020B0604020202020204" pitchFamily="34" charset="0"/>
              <a:buChar char="•"/>
            </a:pPr>
            <a:r>
              <a:rPr lang="vi-VN" sz="1900" dirty="0">
                <a:latin typeface="+mn-lt"/>
              </a:rPr>
              <a:t>Hãy cân nhắc các yếu tố như: chi phí đầu tư, thời gian hoàn vốn, tính khả thi về mặt kỹ thuật, quy mô nhà máy, và tiềm năng tiết kiệm năng lượng/giảm phát thải.</a:t>
            </a:r>
          </a:p>
          <a:p>
            <a:pPr algn="just">
              <a:lnSpc>
                <a:spcPct val="150000"/>
              </a:lnSpc>
              <a:buFont typeface="Arial" panose="020B0604020202020204" pitchFamily="34" charset="0"/>
              <a:buChar char="•"/>
            </a:pPr>
            <a:r>
              <a:rPr lang="vi-VN" sz="1900" dirty="0">
                <a:latin typeface="+mn-lt"/>
              </a:rPr>
              <a:t>Sẵn sàng chia sẻ ví dụ hoặc lý do dựa trên tình hình thực tế tại nhà máy của bạn</a:t>
            </a:r>
            <a:r>
              <a:rPr lang="en-US" sz="1900" dirty="0">
                <a:latin typeface="+mn-lt"/>
              </a:rPr>
              <a:t>.</a:t>
            </a:r>
            <a:endParaRPr lang="vi-VN" sz="1900" dirty="0">
              <a:latin typeface="+mn-lt"/>
            </a:endParaRPr>
          </a:p>
        </p:txBody>
      </p:sp>
    </p:spTree>
    <p:extLst>
      <p:ext uri="{BB962C8B-B14F-4D97-AF65-F5344CB8AC3E}">
        <p14:creationId xmlns:p14="http://schemas.microsoft.com/office/powerpoint/2010/main" val="24169929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4800" b="1" dirty="0">
                <a:solidFill>
                  <a:schemeClr val="accent1">
                    <a:lumMod val="50000"/>
                  </a:schemeClr>
                </a:solidFill>
                <a:latin typeface="+mn-lt"/>
              </a:rPr>
              <a:t>CẢM ƠN BẠN</a:t>
            </a:r>
            <a:endParaRPr lang="en-US" sz="4800" b="1" dirty="0">
              <a:solidFill>
                <a:schemeClr val="accent1">
                  <a:lumMod val="50000"/>
                </a:schemeClr>
              </a:solidFill>
              <a:latin typeface="+mn-lt"/>
            </a:endParaRPr>
          </a:p>
        </p:txBody>
      </p:sp>
    </p:spTree>
    <p:extLst>
      <p:ext uri="{BB962C8B-B14F-4D97-AF65-F5344CB8AC3E}">
        <p14:creationId xmlns:p14="http://schemas.microsoft.com/office/powerpoint/2010/main" val="157489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idx="4294967295"/>
          </p:nvPr>
        </p:nvSpPr>
        <p:spPr>
          <a:xfrm>
            <a:off x="692728" y="1037006"/>
            <a:ext cx="10972800" cy="495200"/>
          </a:xfrm>
          <a:prstGeom prst="rect">
            <a:avLst/>
          </a:prstGeom>
        </p:spPr>
        <p:txBody>
          <a:bodyPr>
            <a:noAutofit/>
          </a:bodyPr>
          <a:lstStyle/>
          <a:p>
            <a:r>
              <a:rPr lang="en-US" sz="2800" b="1" dirty="0" err="1">
                <a:solidFill>
                  <a:schemeClr val="accent1">
                    <a:lumMod val="50000"/>
                  </a:schemeClr>
                </a:solidFill>
                <a:latin typeface="+mn-lt"/>
              </a:rPr>
              <a:t>Nội</a:t>
            </a:r>
            <a:r>
              <a:rPr lang="en-US" sz="2800" b="1" dirty="0">
                <a:solidFill>
                  <a:schemeClr val="accent1">
                    <a:lumMod val="50000"/>
                  </a:schemeClr>
                </a:solidFill>
                <a:latin typeface="+mn-lt"/>
              </a:rPr>
              <a:t> dung</a:t>
            </a:r>
          </a:p>
        </p:txBody>
      </p:sp>
      <p:sp>
        <p:nvSpPr>
          <p:cNvPr id="4" name="TextBox 3">
            <a:extLst>
              <a:ext uri="{FF2B5EF4-FFF2-40B4-BE49-F238E27FC236}">
                <a16:creationId xmlns:a16="http://schemas.microsoft.com/office/drawing/2014/main" id="{FFC58027-3142-C3E4-F891-C2A111C0045B}"/>
              </a:ext>
            </a:extLst>
          </p:cNvPr>
          <p:cNvSpPr txBox="1"/>
          <p:nvPr/>
        </p:nvSpPr>
        <p:spPr>
          <a:xfrm>
            <a:off x="1226278" y="1784443"/>
            <a:ext cx="9760226" cy="2805320"/>
          </a:xfrm>
          <a:prstGeom prst="rect">
            <a:avLst/>
          </a:prstGeom>
          <a:noFill/>
        </p:spPr>
        <p:txBody>
          <a:bodyPr wrap="square">
            <a:spAutoFit/>
          </a:bodyPr>
          <a:lstStyle/>
          <a:p>
            <a:pPr marL="742950" indent="-742950">
              <a:lnSpc>
                <a:spcPct val="150000"/>
              </a:lnSpc>
              <a:buFont typeface="+mj-lt"/>
              <a:buAutoNum type="arabicPeriod"/>
            </a:pPr>
            <a:r>
              <a:rPr lang="en-US" sz="2000" dirty="0"/>
              <a:t>Thu </a:t>
            </a:r>
            <a:r>
              <a:rPr lang="en-US" sz="2000" dirty="0" err="1"/>
              <a:t>hồi</a:t>
            </a:r>
            <a:r>
              <a:rPr lang="en-US" sz="2000" dirty="0"/>
              <a:t> </a:t>
            </a:r>
            <a:r>
              <a:rPr lang="en-US" sz="2000" dirty="0" err="1"/>
              <a:t>nhiệt</a:t>
            </a:r>
            <a:r>
              <a:rPr lang="en-US" sz="2000" dirty="0"/>
              <a:t> khí </a:t>
            </a:r>
            <a:r>
              <a:rPr lang="en-US" sz="2000" dirty="0" err="1"/>
              <a:t>thải</a:t>
            </a:r>
            <a:r>
              <a:rPr lang="en-US" sz="2000" dirty="0"/>
              <a:t> để </a:t>
            </a:r>
            <a:r>
              <a:rPr lang="en-US" sz="2000" dirty="0" err="1"/>
              <a:t>phát</a:t>
            </a:r>
            <a:r>
              <a:rPr lang="en-US" sz="2000" dirty="0"/>
              <a:t> </a:t>
            </a:r>
            <a:r>
              <a:rPr lang="en-US" sz="2000" dirty="0" err="1"/>
              <a:t>điện</a:t>
            </a:r>
            <a:r>
              <a:rPr lang="en-US" sz="2000" dirty="0"/>
              <a:t> (WHR – Waste Heat Recovery)</a:t>
            </a:r>
          </a:p>
          <a:p>
            <a:pPr marL="742950" indent="-742950">
              <a:lnSpc>
                <a:spcPct val="150000"/>
              </a:lnSpc>
              <a:buFont typeface="+mj-lt"/>
              <a:buAutoNum type="arabicPeriod"/>
            </a:pPr>
            <a:r>
              <a:rPr lang="en-US" sz="2000" dirty="0" err="1"/>
              <a:t>Cải</a:t>
            </a:r>
            <a:r>
              <a:rPr lang="en-US" sz="2000" dirty="0"/>
              <a:t> </a:t>
            </a:r>
            <a:r>
              <a:rPr lang="en-US" sz="2000" dirty="0" err="1"/>
              <a:t>tạo</a:t>
            </a:r>
            <a:r>
              <a:rPr lang="en-US" sz="2000" dirty="0"/>
              <a:t> </a:t>
            </a:r>
            <a:r>
              <a:rPr lang="en-US" sz="2000" dirty="0" err="1"/>
              <a:t>hệ</a:t>
            </a:r>
            <a:r>
              <a:rPr lang="en-US" sz="2000" dirty="0"/>
              <a:t> </a:t>
            </a:r>
            <a:r>
              <a:rPr lang="en-US" sz="2000" dirty="0" err="1"/>
              <a:t>thống</a:t>
            </a:r>
            <a:r>
              <a:rPr lang="en-US" sz="2000" dirty="0"/>
              <a:t> </a:t>
            </a:r>
            <a:r>
              <a:rPr lang="en-US" sz="2000" dirty="0" err="1"/>
              <a:t>quạt</a:t>
            </a:r>
            <a:r>
              <a:rPr lang="en-US" sz="2000" dirty="0"/>
              <a:t> ID/PA/SA </a:t>
            </a:r>
            <a:r>
              <a:rPr lang="en-US" sz="2000" dirty="0" err="1"/>
              <a:t>kết</a:t>
            </a:r>
            <a:r>
              <a:rPr lang="en-US" sz="2000" dirty="0"/>
              <a:t> </a:t>
            </a:r>
            <a:r>
              <a:rPr lang="en-US" sz="2000" dirty="0" err="1"/>
              <a:t>hợp</a:t>
            </a:r>
            <a:r>
              <a:rPr lang="en-US" sz="2000" dirty="0"/>
              <a:t> biến </a:t>
            </a:r>
            <a:r>
              <a:rPr lang="en-US" sz="2000" dirty="0" err="1"/>
              <a:t>tần</a:t>
            </a:r>
            <a:endParaRPr lang="en-US" sz="2000" dirty="0"/>
          </a:p>
          <a:p>
            <a:pPr marL="742950" indent="-742950">
              <a:lnSpc>
                <a:spcPct val="150000"/>
              </a:lnSpc>
              <a:buFont typeface="+mj-lt"/>
              <a:buAutoNum type="arabicPeriod"/>
            </a:pPr>
            <a:r>
              <a:rPr lang="vi-VN" sz="2000" dirty="0"/>
              <a:t>Tối ưu hóa vận hành lò nung clinker</a:t>
            </a:r>
            <a:endParaRPr lang="en-US" sz="2000" dirty="0"/>
          </a:p>
          <a:p>
            <a:pPr marL="742950" indent="-742950">
              <a:lnSpc>
                <a:spcPct val="150000"/>
              </a:lnSpc>
              <a:buFont typeface="+mj-lt"/>
              <a:buAutoNum type="arabicPeriod"/>
            </a:pPr>
            <a:r>
              <a:rPr lang="en-US" sz="2000" dirty="0" err="1"/>
              <a:t>Sử</a:t>
            </a:r>
            <a:r>
              <a:rPr lang="en-US" sz="2000" dirty="0"/>
              <a:t> </a:t>
            </a:r>
            <a:r>
              <a:rPr lang="en-US" sz="2000" dirty="0" err="1"/>
              <a:t>dụng</a:t>
            </a:r>
            <a:r>
              <a:rPr lang="en-US" sz="2000" dirty="0"/>
              <a:t> </a:t>
            </a:r>
            <a:r>
              <a:rPr lang="en-US" sz="2000" dirty="0" err="1"/>
              <a:t>nhiên</a:t>
            </a:r>
            <a:r>
              <a:rPr lang="en-US" sz="2000" dirty="0"/>
              <a:t> liệu thay </a:t>
            </a:r>
            <a:r>
              <a:rPr lang="en-US" sz="2000" dirty="0" err="1"/>
              <a:t>thế</a:t>
            </a:r>
            <a:r>
              <a:rPr lang="en-US" sz="2000" dirty="0"/>
              <a:t> trong </a:t>
            </a:r>
            <a:r>
              <a:rPr lang="en-US" sz="2000" dirty="0" err="1"/>
              <a:t>sản</a:t>
            </a:r>
            <a:r>
              <a:rPr lang="en-US" sz="2000" dirty="0"/>
              <a:t> </a:t>
            </a:r>
            <a:r>
              <a:rPr lang="en-US" sz="2000" dirty="0" err="1"/>
              <a:t>xuất</a:t>
            </a:r>
            <a:r>
              <a:rPr lang="en-US" sz="2000" dirty="0"/>
              <a:t> xi </a:t>
            </a:r>
            <a:r>
              <a:rPr lang="en-US" sz="2000" dirty="0" err="1"/>
              <a:t>măng</a:t>
            </a:r>
            <a:endParaRPr lang="en-US" sz="2000" dirty="0"/>
          </a:p>
          <a:p>
            <a:pPr marL="742950" indent="-742950">
              <a:lnSpc>
                <a:spcPct val="150000"/>
              </a:lnSpc>
              <a:buFont typeface="+mj-lt"/>
              <a:buAutoNum type="arabicPeriod"/>
            </a:pPr>
            <a:r>
              <a:rPr lang="vi-VN" sz="2000" dirty="0"/>
              <a:t>Tối ưu hóa hệ thống nghiền trong sản xuất xi măng</a:t>
            </a:r>
            <a:endParaRPr lang="en-US" sz="2000" dirty="0"/>
          </a:p>
          <a:p>
            <a:pPr marL="742950" indent="-742950">
              <a:lnSpc>
                <a:spcPct val="150000"/>
              </a:lnSpc>
              <a:buFont typeface="+mj-lt"/>
              <a:buAutoNum type="arabicPeriod"/>
            </a:pPr>
            <a:r>
              <a:rPr lang="vi-VN" sz="2000" dirty="0"/>
              <a:t>Tăng cường cách nhiệt và thu hồi nhiệt ở thiết bị  làm nguội clinker</a:t>
            </a:r>
            <a:endParaRPr lang="en-US" sz="2000" dirty="0"/>
          </a:p>
        </p:txBody>
      </p:sp>
    </p:spTree>
    <p:extLst>
      <p:ext uri="{BB962C8B-B14F-4D97-AF65-F5344CB8AC3E}">
        <p14:creationId xmlns:p14="http://schemas.microsoft.com/office/powerpoint/2010/main" val="907616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2335" y="2082302"/>
            <a:ext cx="8513379" cy="2323600"/>
          </a:xfrm>
          <a:prstGeom prst="rect">
            <a:avLst/>
          </a:prstGeom>
        </p:spPr>
        <p:txBody>
          <a:bodyPr>
            <a:normAutofit/>
          </a:bodyPr>
          <a:lstStyle/>
          <a:p>
            <a:r>
              <a:rPr lang="en-US" sz="2800" b="1" dirty="0">
                <a:solidFill>
                  <a:schemeClr val="accent4">
                    <a:lumMod val="50000"/>
                  </a:schemeClr>
                </a:solidFill>
              </a:rPr>
              <a:t>1. </a:t>
            </a:r>
            <a:r>
              <a:rPr sz="2800" b="1" dirty="0">
                <a:solidFill>
                  <a:schemeClr val="accent4">
                    <a:lumMod val="50000"/>
                  </a:schemeClr>
                </a:solidFill>
              </a:rPr>
              <a:t>Thu </a:t>
            </a:r>
            <a:r>
              <a:rPr sz="2800" b="1" dirty="0" err="1">
                <a:solidFill>
                  <a:schemeClr val="accent4">
                    <a:lumMod val="50000"/>
                  </a:schemeClr>
                </a:solidFill>
              </a:rPr>
              <a:t>hồi</a:t>
            </a:r>
            <a:r>
              <a:rPr sz="2800" b="1" dirty="0">
                <a:solidFill>
                  <a:schemeClr val="accent4">
                    <a:lumMod val="50000"/>
                  </a:schemeClr>
                </a:solidFill>
              </a:rPr>
              <a:t> </a:t>
            </a:r>
            <a:r>
              <a:rPr sz="2800" b="1" dirty="0" err="1">
                <a:solidFill>
                  <a:schemeClr val="accent4">
                    <a:lumMod val="50000"/>
                  </a:schemeClr>
                </a:solidFill>
              </a:rPr>
              <a:t>nhiệt</a:t>
            </a:r>
            <a:r>
              <a:rPr sz="2800" b="1" dirty="0">
                <a:solidFill>
                  <a:schemeClr val="accent4">
                    <a:lumMod val="50000"/>
                  </a:schemeClr>
                </a:solidFill>
              </a:rPr>
              <a:t> khí </a:t>
            </a:r>
            <a:r>
              <a:rPr sz="2800" b="1" dirty="0" err="1">
                <a:solidFill>
                  <a:schemeClr val="accent4">
                    <a:lumMod val="50000"/>
                  </a:schemeClr>
                </a:solidFill>
              </a:rPr>
              <a:t>thải</a:t>
            </a:r>
            <a:r>
              <a:rPr sz="2800" b="1" dirty="0">
                <a:solidFill>
                  <a:schemeClr val="accent4">
                    <a:lumMod val="50000"/>
                  </a:schemeClr>
                </a:solidFill>
              </a:rPr>
              <a:t> để </a:t>
            </a:r>
            <a:r>
              <a:rPr sz="2800" b="1" dirty="0" err="1">
                <a:solidFill>
                  <a:schemeClr val="accent4">
                    <a:lumMod val="50000"/>
                  </a:schemeClr>
                </a:solidFill>
              </a:rPr>
              <a:t>phát</a:t>
            </a:r>
            <a:r>
              <a:rPr sz="2800" b="1" dirty="0">
                <a:solidFill>
                  <a:schemeClr val="accent4">
                    <a:lumMod val="50000"/>
                  </a:schemeClr>
                </a:solidFill>
              </a:rPr>
              <a:t> </a:t>
            </a:r>
            <a:r>
              <a:rPr sz="2800" b="1" dirty="0" err="1">
                <a:solidFill>
                  <a:schemeClr val="accent4">
                    <a:lumMod val="50000"/>
                  </a:schemeClr>
                </a:solidFill>
              </a:rPr>
              <a:t>điện</a:t>
            </a:r>
            <a:r>
              <a:rPr sz="2800" b="1" dirty="0">
                <a:solidFill>
                  <a:schemeClr val="accent4">
                    <a:lumMod val="50000"/>
                  </a:schemeClr>
                </a:solidFill>
              </a:rPr>
              <a:t> (WHR)</a:t>
            </a:r>
          </a:p>
        </p:txBody>
      </p:sp>
      <p:sp>
        <p:nvSpPr>
          <p:cNvPr id="3" name="Subtitle 2"/>
          <p:cNvSpPr>
            <a:spLocks noGrp="1"/>
          </p:cNvSpPr>
          <p:nvPr>
            <p:ph type="subTitle" idx="4294967295"/>
          </p:nvPr>
        </p:nvSpPr>
        <p:spPr>
          <a:xfrm>
            <a:off x="2365663" y="3335672"/>
            <a:ext cx="9438409" cy="556800"/>
          </a:xfrm>
          <a:prstGeom prst="rect">
            <a:avLst/>
          </a:prstGeom>
        </p:spPr>
        <p:txBody>
          <a:bodyPr>
            <a:noAutofit/>
          </a:bodyPr>
          <a:lstStyle/>
          <a:p>
            <a:r>
              <a:rPr sz="2800" dirty="0" err="1"/>
              <a:t>Nghiên</a:t>
            </a:r>
            <a:r>
              <a:rPr sz="2800" dirty="0"/>
              <a:t> </a:t>
            </a:r>
            <a:r>
              <a:rPr sz="2800" dirty="0" err="1"/>
              <a:t>cứu</a:t>
            </a:r>
            <a:r>
              <a:rPr sz="2800" dirty="0"/>
              <a:t> </a:t>
            </a:r>
            <a:r>
              <a:rPr sz="2800" dirty="0" err="1"/>
              <a:t>điển</a:t>
            </a:r>
            <a:r>
              <a:rPr sz="2800" dirty="0"/>
              <a:t> </a:t>
            </a:r>
            <a:r>
              <a:rPr sz="2800" dirty="0" err="1"/>
              <a:t>hình</a:t>
            </a:r>
            <a:r>
              <a:rPr sz="2800" dirty="0"/>
              <a:t>: Xi </a:t>
            </a:r>
            <a:r>
              <a:rPr sz="2800" dirty="0" err="1"/>
              <a:t>măng</a:t>
            </a:r>
            <a:r>
              <a:rPr sz="2800" dirty="0"/>
              <a:t> INSEE </a:t>
            </a:r>
            <a:r>
              <a:rPr sz="2800" dirty="0" err="1"/>
              <a:t>Hòn</a:t>
            </a:r>
            <a:r>
              <a:rPr sz="2800" dirty="0"/>
              <a:t> </a:t>
            </a:r>
            <a:r>
              <a:rPr sz="2800" dirty="0" err="1"/>
              <a:t>Chông</a:t>
            </a:r>
            <a:endParaRPr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1697281"/>
            <a:ext cx="10972800" cy="495200"/>
          </a:xfrm>
          <a:prstGeom prst="rect">
            <a:avLst/>
          </a:prstGeom>
        </p:spPr>
        <p:txBody>
          <a:bodyPr>
            <a:normAutofit/>
          </a:bodyPr>
          <a:lstStyle/>
          <a:p>
            <a:r>
              <a:rPr dirty="0"/>
              <a:t>1.</a:t>
            </a:r>
            <a:r>
              <a:rPr lang="en-US" dirty="0"/>
              <a:t>1. </a:t>
            </a:r>
            <a:r>
              <a:rPr dirty="0" err="1"/>
              <a:t>Bối</a:t>
            </a:r>
            <a:r>
              <a:rPr dirty="0"/>
              <a:t> </a:t>
            </a:r>
            <a:r>
              <a:rPr dirty="0" err="1"/>
              <a:t>cảnh</a:t>
            </a:r>
            <a:r>
              <a:rPr dirty="0"/>
              <a:t> thực </a:t>
            </a:r>
            <a:r>
              <a:rPr dirty="0" err="1"/>
              <a:t>hiện</a:t>
            </a:r>
            <a:endParaRPr dirty="0"/>
          </a:p>
        </p:txBody>
      </p:sp>
      <p:sp>
        <p:nvSpPr>
          <p:cNvPr id="3" name="Content Placeholder 2"/>
          <p:cNvSpPr>
            <a:spLocks noGrp="1"/>
          </p:cNvSpPr>
          <p:nvPr>
            <p:ph idx="4294967295"/>
          </p:nvPr>
        </p:nvSpPr>
        <p:spPr>
          <a:xfrm>
            <a:off x="609600" y="2192481"/>
            <a:ext cx="10972800" cy="4449461"/>
          </a:xfrm>
          <a:prstGeom prst="rect">
            <a:avLst/>
          </a:prstGeom>
        </p:spPr>
        <p:txBody>
          <a:bodyPr/>
          <a:lstStyle/>
          <a:p>
            <a:pPr>
              <a:buFont typeface="Arial" panose="020B0604020202020204" pitchFamily="34" charset="0"/>
              <a:buChar char="•"/>
            </a:pPr>
            <a:r>
              <a:rPr dirty="0"/>
              <a:t>INSEE </a:t>
            </a:r>
            <a:r>
              <a:rPr dirty="0" err="1"/>
              <a:t>Hòn</a:t>
            </a:r>
            <a:r>
              <a:rPr dirty="0"/>
              <a:t> </a:t>
            </a:r>
            <a:r>
              <a:rPr dirty="0" err="1"/>
              <a:t>Chông</a:t>
            </a:r>
            <a:r>
              <a:rPr dirty="0"/>
              <a:t>: nhà </a:t>
            </a:r>
            <a:r>
              <a:rPr dirty="0" err="1"/>
              <a:t>máy</a:t>
            </a:r>
            <a:r>
              <a:rPr dirty="0"/>
              <a:t> xi </a:t>
            </a:r>
            <a:r>
              <a:rPr dirty="0" err="1"/>
              <a:t>măng</a:t>
            </a:r>
            <a:r>
              <a:rPr dirty="0"/>
              <a:t> </a:t>
            </a:r>
            <a:r>
              <a:rPr dirty="0" err="1"/>
              <a:t>hiện</a:t>
            </a:r>
            <a:r>
              <a:rPr dirty="0"/>
              <a:t> </a:t>
            </a:r>
            <a:r>
              <a:rPr dirty="0" err="1"/>
              <a:t>đại</a:t>
            </a:r>
            <a:r>
              <a:rPr dirty="0"/>
              <a:t> </a:t>
            </a:r>
            <a:r>
              <a:rPr dirty="0" err="1"/>
              <a:t>tại</a:t>
            </a:r>
            <a:r>
              <a:rPr dirty="0"/>
              <a:t> Kiên Giang.</a:t>
            </a:r>
          </a:p>
          <a:p>
            <a:pPr>
              <a:buFont typeface="Arial" panose="020B0604020202020204" pitchFamily="34" charset="0"/>
              <a:buChar char="•"/>
            </a:pPr>
            <a:r>
              <a:rPr dirty="0" err="1"/>
              <a:t>Tiêu</a:t>
            </a:r>
            <a:r>
              <a:rPr dirty="0"/>
              <a:t> </a:t>
            </a:r>
            <a:r>
              <a:rPr dirty="0" err="1"/>
              <a:t>thụ</a:t>
            </a:r>
            <a:r>
              <a:rPr dirty="0"/>
              <a:t> </a:t>
            </a:r>
            <a:r>
              <a:rPr dirty="0" err="1"/>
              <a:t>điện</a:t>
            </a:r>
            <a:r>
              <a:rPr dirty="0"/>
              <a:t> </a:t>
            </a:r>
            <a:r>
              <a:rPr dirty="0" err="1"/>
              <a:t>lớn</a:t>
            </a:r>
            <a:r>
              <a:rPr dirty="0"/>
              <a:t> (~90–100 kWh/</a:t>
            </a:r>
            <a:r>
              <a:rPr dirty="0" err="1"/>
              <a:t>tấn</a:t>
            </a:r>
            <a:r>
              <a:rPr dirty="0"/>
              <a:t> xi </a:t>
            </a:r>
            <a:r>
              <a:rPr dirty="0" err="1"/>
              <a:t>măng</a:t>
            </a:r>
            <a:r>
              <a:rPr dirty="0"/>
              <a:t>).</a:t>
            </a:r>
          </a:p>
          <a:p>
            <a:pPr>
              <a:buFont typeface="Arial" panose="020B0604020202020204" pitchFamily="34" charset="0"/>
              <a:buChar char="•"/>
            </a:pPr>
            <a:r>
              <a:rPr dirty="0" err="1"/>
              <a:t>Tiềm</a:t>
            </a:r>
            <a:r>
              <a:rPr dirty="0"/>
              <a:t> </a:t>
            </a:r>
            <a:r>
              <a:rPr dirty="0" err="1"/>
              <a:t>năng</a:t>
            </a:r>
            <a:r>
              <a:rPr dirty="0"/>
              <a:t> </a:t>
            </a:r>
            <a:r>
              <a:rPr dirty="0" err="1"/>
              <a:t>lớn</a:t>
            </a:r>
            <a:r>
              <a:rPr dirty="0"/>
              <a:t> từ khí </a:t>
            </a:r>
            <a:r>
              <a:rPr dirty="0" err="1"/>
              <a:t>thải</a:t>
            </a:r>
            <a:r>
              <a:rPr dirty="0"/>
              <a:t> </a:t>
            </a:r>
            <a:r>
              <a:rPr dirty="0" err="1"/>
              <a:t>lò</a:t>
            </a:r>
            <a:r>
              <a:rPr dirty="0"/>
              <a:t> </a:t>
            </a:r>
            <a:r>
              <a:rPr dirty="0" err="1"/>
              <a:t>nung</a:t>
            </a:r>
            <a:r>
              <a:rPr dirty="0"/>
              <a:t> </a:t>
            </a:r>
            <a:r>
              <a:rPr dirty="0" err="1"/>
              <a:t>và</a:t>
            </a:r>
            <a:r>
              <a:rPr dirty="0"/>
              <a:t> </a:t>
            </a:r>
            <a:r>
              <a:rPr dirty="0" err="1"/>
              <a:t>máy</a:t>
            </a:r>
            <a:r>
              <a:rPr dirty="0"/>
              <a:t> </a:t>
            </a:r>
            <a:r>
              <a:rPr dirty="0" err="1"/>
              <a:t>làm</a:t>
            </a:r>
            <a:r>
              <a:rPr dirty="0"/>
              <a:t> </a:t>
            </a:r>
            <a:r>
              <a:rPr dirty="0" err="1"/>
              <a:t>nguội</a:t>
            </a:r>
            <a:r>
              <a:rPr dirty="0"/>
              <a:t>.</a:t>
            </a:r>
          </a:p>
        </p:txBody>
      </p:sp>
      <p:sp>
        <p:nvSpPr>
          <p:cNvPr id="4" name="Content Placeholder 2"/>
          <p:cNvSpPr txBox="1">
            <a:spLocks/>
          </p:cNvSpPr>
          <p:nvPr/>
        </p:nvSpPr>
        <p:spPr>
          <a:xfrm>
            <a:off x="609600" y="3884979"/>
            <a:ext cx="10972800" cy="1362431"/>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buFont typeface="Arial" panose="020B0604020202020204" pitchFamily="34" charset="0"/>
              <a:buChar char="•"/>
            </a:pPr>
            <a:r>
              <a:rPr lang="vi-VN" dirty="0"/>
              <a:t>Nguồn nhiệt: khí thải từ preheater và </a:t>
            </a:r>
            <a:r>
              <a:rPr lang="en-US" dirty="0"/>
              <a:t>thiết </a:t>
            </a:r>
            <a:r>
              <a:rPr lang="en-US" dirty="0" err="1"/>
              <a:t>bị</a:t>
            </a:r>
            <a:r>
              <a:rPr lang="vi-VN" dirty="0"/>
              <a:t> làm nguội clinker.</a:t>
            </a:r>
          </a:p>
          <a:p>
            <a:pPr>
              <a:buFont typeface="Arial" panose="020B0604020202020204" pitchFamily="34" charset="0"/>
              <a:buChar char="•"/>
            </a:pPr>
            <a:r>
              <a:rPr lang="en-US" dirty="0"/>
              <a:t>T</a:t>
            </a:r>
            <a:r>
              <a:rPr lang="vi-VN" dirty="0"/>
              <a:t>hiết bị: nồi hơi thu nhiệt, turbine hơi, hệ thống ORC.</a:t>
            </a:r>
          </a:p>
          <a:p>
            <a:pPr>
              <a:buFont typeface="Arial" panose="020B0604020202020204" pitchFamily="34" charset="0"/>
              <a:buChar char="•"/>
            </a:pPr>
            <a:r>
              <a:rPr lang="en-US" dirty="0" err="1"/>
              <a:t>Tổng</a:t>
            </a:r>
            <a:r>
              <a:rPr lang="en-US" dirty="0"/>
              <a:t> c</a:t>
            </a:r>
            <a:r>
              <a:rPr lang="vi-VN" dirty="0"/>
              <a:t>ông suất phát điện: ~6,3 MW.</a:t>
            </a:r>
          </a:p>
        </p:txBody>
      </p:sp>
      <p:sp>
        <p:nvSpPr>
          <p:cNvPr id="5" name="Title 1">
            <a:extLst>
              <a:ext uri="{FF2B5EF4-FFF2-40B4-BE49-F238E27FC236}">
                <a16:creationId xmlns:a16="http://schemas.microsoft.com/office/drawing/2014/main" id="{37F4B72A-CB86-E2F7-7716-E7E44F44E99C}"/>
              </a:ext>
            </a:extLst>
          </p:cNvPr>
          <p:cNvSpPr txBox="1">
            <a:spLocks/>
          </p:cNvSpPr>
          <p:nvPr/>
        </p:nvSpPr>
        <p:spPr>
          <a:xfrm>
            <a:off x="609600" y="3491389"/>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1.2. </a:t>
            </a:r>
            <a:r>
              <a:rPr lang="en-US" dirty="0" err="1">
                <a:latin typeface="Arial" panose="020B0604020202020204" pitchFamily="34" charset="0"/>
                <a:cs typeface="Arial" panose="020B0604020202020204" pitchFamily="34" charset="0"/>
              </a:rPr>
              <a:t>Mô</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tả</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hệ</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thống</a:t>
            </a:r>
            <a:r>
              <a:rPr lang="en-US" dirty="0">
                <a:latin typeface="Arial" panose="020B0604020202020204" pitchFamily="34" charset="0"/>
                <a:cs typeface="Arial" panose="020B0604020202020204" pitchFamily="34" charset="0"/>
              </a:rPr>
              <a:t> WHR</a:t>
            </a:r>
          </a:p>
        </p:txBody>
      </p:sp>
      <p:sp>
        <p:nvSpPr>
          <p:cNvPr id="7" name="Content Placeholder 2">
            <a:extLst>
              <a:ext uri="{FF2B5EF4-FFF2-40B4-BE49-F238E27FC236}">
                <a16:creationId xmlns:a16="http://schemas.microsoft.com/office/drawing/2014/main" id="{32A72DCD-4A76-EA20-CDC8-76A7B96B2EDD}"/>
              </a:ext>
            </a:extLst>
          </p:cNvPr>
          <p:cNvSpPr txBox="1">
            <a:spLocks/>
          </p:cNvSpPr>
          <p:nvPr/>
        </p:nvSpPr>
        <p:spPr>
          <a:xfrm>
            <a:off x="609600" y="5673101"/>
            <a:ext cx="10972800" cy="1362431"/>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buFont typeface="Arial" panose="020B0604020202020204" pitchFamily="34" charset="0"/>
              <a:buChar char="•"/>
            </a:pPr>
            <a:r>
              <a:rPr lang="en-US" dirty="0" err="1"/>
              <a:t>Phát</a:t>
            </a:r>
            <a:r>
              <a:rPr lang="en-US" dirty="0"/>
              <a:t> </a:t>
            </a:r>
            <a:r>
              <a:rPr lang="en-US" dirty="0" err="1"/>
              <a:t>điện</a:t>
            </a:r>
            <a:r>
              <a:rPr lang="en-US" dirty="0"/>
              <a:t>: ~44 </a:t>
            </a:r>
            <a:r>
              <a:rPr lang="en-US" dirty="0" err="1"/>
              <a:t>triệu</a:t>
            </a:r>
            <a:r>
              <a:rPr lang="en-US" dirty="0"/>
              <a:t> kWh/</a:t>
            </a:r>
            <a:r>
              <a:rPr lang="en-US" dirty="0" err="1"/>
              <a:t>năm</a:t>
            </a:r>
            <a:r>
              <a:rPr lang="en-US" dirty="0"/>
              <a:t> (~20–25% </a:t>
            </a:r>
            <a:r>
              <a:rPr lang="en-US" dirty="0" err="1"/>
              <a:t>nhu</a:t>
            </a:r>
            <a:r>
              <a:rPr lang="en-US" dirty="0"/>
              <a:t> </a:t>
            </a:r>
            <a:r>
              <a:rPr lang="en-US" dirty="0" err="1"/>
              <a:t>cầu</a:t>
            </a:r>
            <a:r>
              <a:rPr lang="en-US" dirty="0"/>
              <a:t> nội </a:t>
            </a:r>
            <a:r>
              <a:rPr lang="en-US" dirty="0" err="1"/>
              <a:t>bộ</a:t>
            </a:r>
            <a:r>
              <a:rPr lang="en-US" dirty="0"/>
              <a:t>).</a:t>
            </a:r>
          </a:p>
          <a:p>
            <a:pPr>
              <a:buFont typeface="Arial" panose="020B0604020202020204" pitchFamily="34" charset="0"/>
              <a:buChar char="•"/>
            </a:pPr>
            <a:r>
              <a:rPr lang="en-US" dirty="0" err="1"/>
              <a:t>Tiết</a:t>
            </a:r>
            <a:r>
              <a:rPr lang="en-US" dirty="0"/>
              <a:t> </a:t>
            </a:r>
            <a:r>
              <a:rPr lang="en-US" dirty="0" err="1"/>
              <a:t>kiệm</a:t>
            </a:r>
            <a:r>
              <a:rPr lang="en-US" dirty="0"/>
              <a:t> chi </a:t>
            </a:r>
            <a:r>
              <a:rPr lang="en-US" dirty="0" err="1"/>
              <a:t>phí</a:t>
            </a:r>
            <a:r>
              <a:rPr lang="en-US" dirty="0"/>
              <a:t> </a:t>
            </a:r>
            <a:r>
              <a:rPr lang="en-US" dirty="0" err="1"/>
              <a:t>điện</a:t>
            </a:r>
            <a:r>
              <a:rPr lang="en-US" dirty="0"/>
              <a:t>: ~22 </a:t>
            </a:r>
            <a:r>
              <a:rPr lang="en-US" dirty="0" err="1"/>
              <a:t>tỷ</a:t>
            </a:r>
            <a:r>
              <a:rPr lang="en-US" dirty="0"/>
              <a:t> VNĐ/</a:t>
            </a:r>
            <a:r>
              <a:rPr lang="en-US" dirty="0" err="1"/>
              <a:t>năm</a:t>
            </a:r>
            <a:r>
              <a:rPr lang="en-US" dirty="0"/>
              <a:t>.</a:t>
            </a:r>
          </a:p>
          <a:p>
            <a:pPr>
              <a:buFont typeface="Arial" panose="020B0604020202020204" pitchFamily="34" charset="0"/>
              <a:buChar char="•"/>
            </a:pPr>
            <a:r>
              <a:rPr lang="en-US" dirty="0" err="1"/>
              <a:t>Giảm</a:t>
            </a:r>
            <a:r>
              <a:rPr lang="en-US" dirty="0"/>
              <a:t> </a:t>
            </a:r>
            <a:r>
              <a:rPr lang="en-US" dirty="0" err="1"/>
              <a:t>phát</a:t>
            </a:r>
            <a:r>
              <a:rPr lang="en-US" dirty="0"/>
              <a:t> </a:t>
            </a:r>
            <a:r>
              <a:rPr lang="en-US" dirty="0" err="1"/>
              <a:t>thải</a:t>
            </a:r>
            <a:r>
              <a:rPr lang="en-US" dirty="0"/>
              <a:t> CO₂: ~25.000 </a:t>
            </a:r>
            <a:r>
              <a:rPr lang="en-US" dirty="0" err="1"/>
              <a:t>tấn</a:t>
            </a:r>
            <a:r>
              <a:rPr lang="en-US" dirty="0"/>
              <a:t>/</a:t>
            </a:r>
            <a:r>
              <a:rPr lang="en-US" dirty="0" err="1"/>
              <a:t>năm</a:t>
            </a:r>
            <a:r>
              <a:rPr lang="en-US" dirty="0"/>
              <a:t>.</a:t>
            </a:r>
          </a:p>
          <a:p>
            <a:pPr>
              <a:buFont typeface="Arial" panose="020B0604020202020204" pitchFamily="34" charset="0"/>
              <a:buChar char="•"/>
            </a:pPr>
            <a:r>
              <a:rPr lang="en-US" dirty="0"/>
              <a:t>Thời </a:t>
            </a:r>
            <a:r>
              <a:rPr lang="en-US" dirty="0" err="1"/>
              <a:t>gian</a:t>
            </a:r>
            <a:r>
              <a:rPr lang="en-US" dirty="0"/>
              <a:t> </a:t>
            </a:r>
            <a:r>
              <a:rPr lang="en-US" dirty="0" err="1"/>
              <a:t>hoàn</a:t>
            </a:r>
            <a:r>
              <a:rPr lang="en-US" dirty="0"/>
              <a:t> </a:t>
            </a:r>
            <a:r>
              <a:rPr lang="en-US" dirty="0" err="1"/>
              <a:t>vốn</a:t>
            </a:r>
            <a:r>
              <a:rPr lang="en-US" dirty="0"/>
              <a:t>: ~4–5 </a:t>
            </a:r>
            <a:r>
              <a:rPr lang="en-US" dirty="0" err="1"/>
              <a:t>năm</a:t>
            </a:r>
            <a:r>
              <a:rPr lang="en-US" dirty="0"/>
              <a:t>.</a:t>
            </a:r>
          </a:p>
        </p:txBody>
      </p:sp>
      <p:sp>
        <p:nvSpPr>
          <p:cNvPr id="8" name="Title 1">
            <a:extLst>
              <a:ext uri="{FF2B5EF4-FFF2-40B4-BE49-F238E27FC236}">
                <a16:creationId xmlns:a16="http://schemas.microsoft.com/office/drawing/2014/main" id="{83942AD7-9643-0ADB-5531-9271F1D5A0A6}"/>
              </a:ext>
            </a:extLst>
          </p:cNvPr>
          <p:cNvSpPr txBox="1">
            <a:spLocks/>
          </p:cNvSpPr>
          <p:nvPr/>
        </p:nvSpPr>
        <p:spPr>
          <a:xfrm>
            <a:off x="609600" y="5080438"/>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1.</a:t>
            </a:r>
            <a:r>
              <a:rPr lang="vi-VN" dirty="0">
                <a:latin typeface="Arial" panose="020B0604020202020204" pitchFamily="34" charset="0"/>
                <a:cs typeface="Arial" panose="020B0604020202020204" pitchFamily="34" charset="0"/>
              </a:rPr>
              <a:t>3</a:t>
            </a:r>
            <a:r>
              <a:rPr lang="en-US" dirty="0">
                <a:latin typeface="Arial" panose="020B0604020202020204" pitchFamily="34" charset="0"/>
                <a:cs typeface="Arial" panose="020B0604020202020204" pitchFamily="34" charset="0"/>
              </a:rPr>
              <a:t>. </a:t>
            </a:r>
            <a:r>
              <a:rPr lang="vi-VN" dirty="0">
                <a:latin typeface="Arial" panose="020B0604020202020204" pitchFamily="34" charset="0"/>
                <a:cs typeface="Arial" panose="020B0604020202020204" pitchFamily="34" charset="0"/>
              </a:rPr>
              <a:t>Hiệu quả đạt được</a:t>
            </a:r>
          </a:p>
        </p:txBody>
      </p:sp>
      <p:sp>
        <p:nvSpPr>
          <p:cNvPr id="9" name="Title 1">
            <a:extLst>
              <a:ext uri="{FF2B5EF4-FFF2-40B4-BE49-F238E27FC236}">
                <a16:creationId xmlns:a16="http://schemas.microsoft.com/office/drawing/2014/main" id="{C06A9C32-5693-6F49-1DA4-A6C509478C7E}"/>
              </a:ext>
            </a:extLst>
          </p:cNvPr>
          <p:cNvSpPr txBox="1">
            <a:spLocks/>
          </p:cNvSpPr>
          <p:nvPr/>
        </p:nvSpPr>
        <p:spPr>
          <a:xfrm>
            <a:off x="609601" y="750316"/>
            <a:ext cx="11152908" cy="1265519"/>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1. THU HỒI NHIỆT KHÍ THẢI ĐỂ PHÁT ĐIỆN (WHR)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599" y="2013751"/>
            <a:ext cx="14811451" cy="422698"/>
          </a:xfrm>
          <a:prstGeom prst="rect">
            <a:avLst/>
          </a:prstGeom>
        </p:spPr>
        <p:txBody>
          <a:bodyPr>
            <a:normAutofit/>
          </a:bodyPr>
          <a:lstStyle/>
          <a:p>
            <a:r>
              <a:rPr lang="en-US" dirty="0"/>
              <a:t>1.4</a:t>
            </a:r>
            <a:r>
              <a:rPr dirty="0"/>
              <a:t>. </a:t>
            </a:r>
            <a:r>
              <a:rPr dirty="0" err="1"/>
              <a:t>Thách</a:t>
            </a:r>
            <a:r>
              <a:rPr dirty="0"/>
              <a:t> </a:t>
            </a:r>
            <a:r>
              <a:rPr dirty="0" err="1"/>
              <a:t>thức</a:t>
            </a:r>
            <a:r>
              <a:rPr dirty="0"/>
              <a:t> </a:t>
            </a:r>
            <a:r>
              <a:rPr dirty="0" err="1"/>
              <a:t>và</a:t>
            </a:r>
            <a:r>
              <a:rPr dirty="0"/>
              <a:t> </a:t>
            </a:r>
            <a:r>
              <a:rPr dirty="0" err="1"/>
              <a:t>lưu</a:t>
            </a:r>
            <a:r>
              <a:rPr dirty="0"/>
              <a:t> ý </a:t>
            </a:r>
            <a:r>
              <a:rPr dirty="0" err="1"/>
              <a:t>khi</a:t>
            </a:r>
            <a:r>
              <a:rPr dirty="0"/>
              <a:t> </a:t>
            </a:r>
            <a:r>
              <a:rPr dirty="0" err="1"/>
              <a:t>triển</a:t>
            </a:r>
            <a:r>
              <a:rPr dirty="0"/>
              <a:t> khai</a:t>
            </a:r>
          </a:p>
        </p:txBody>
      </p:sp>
      <p:sp>
        <p:nvSpPr>
          <p:cNvPr id="3" name="Content Placeholder 2"/>
          <p:cNvSpPr>
            <a:spLocks noGrp="1"/>
          </p:cNvSpPr>
          <p:nvPr>
            <p:ph idx="4294967295"/>
          </p:nvPr>
        </p:nvSpPr>
        <p:spPr>
          <a:xfrm>
            <a:off x="609599" y="2508951"/>
            <a:ext cx="8925209" cy="941219"/>
          </a:xfrm>
          <a:prstGeom prst="rect">
            <a:avLst/>
          </a:prstGeom>
        </p:spPr>
        <p:txBody>
          <a:bodyPr/>
          <a:lstStyle/>
          <a:p>
            <a:r>
              <a:rPr dirty="0"/>
              <a:t>Chi </a:t>
            </a:r>
            <a:r>
              <a:rPr dirty="0" err="1"/>
              <a:t>phí</a:t>
            </a:r>
            <a:r>
              <a:rPr dirty="0"/>
              <a:t> đầu </a:t>
            </a:r>
            <a:r>
              <a:rPr dirty="0" err="1"/>
              <a:t>tư</a:t>
            </a:r>
            <a:r>
              <a:rPr dirty="0"/>
              <a:t> </a:t>
            </a:r>
            <a:r>
              <a:rPr dirty="0" err="1"/>
              <a:t>lớn</a:t>
            </a:r>
            <a:r>
              <a:rPr dirty="0"/>
              <a:t> (~10–12 </a:t>
            </a:r>
            <a:r>
              <a:rPr dirty="0" err="1"/>
              <a:t>triệu</a:t>
            </a:r>
            <a:r>
              <a:rPr dirty="0"/>
              <a:t> USD).</a:t>
            </a:r>
          </a:p>
          <a:p>
            <a:r>
              <a:rPr dirty="0"/>
              <a:t>Cần khảo </a:t>
            </a:r>
            <a:r>
              <a:rPr dirty="0" err="1"/>
              <a:t>sát</a:t>
            </a:r>
            <a:r>
              <a:rPr dirty="0"/>
              <a:t> kỹ </a:t>
            </a:r>
            <a:r>
              <a:rPr dirty="0" err="1"/>
              <a:t>lưu</a:t>
            </a:r>
            <a:r>
              <a:rPr dirty="0"/>
              <a:t> </a:t>
            </a:r>
            <a:r>
              <a:rPr dirty="0" err="1"/>
              <a:t>lượng</a:t>
            </a:r>
            <a:r>
              <a:rPr dirty="0"/>
              <a:t> </a:t>
            </a:r>
            <a:r>
              <a:rPr dirty="0" err="1"/>
              <a:t>và</a:t>
            </a:r>
            <a:r>
              <a:rPr dirty="0"/>
              <a:t> </a:t>
            </a:r>
            <a:r>
              <a:rPr dirty="0" err="1"/>
              <a:t>nhiệt</a:t>
            </a:r>
            <a:r>
              <a:rPr dirty="0"/>
              <a:t> </a:t>
            </a:r>
            <a:r>
              <a:rPr dirty="0" err="1"/>
              <a:t>độ</a:t>
            </a:r>
            <a:r>
              <a:rPr dirty="0"/>
              <a:t> khí </a:t>
            </a:r>
            <a:r>
              <a:rPr dirty="0" err="1"/>
              <a:t>thải</a:t>
            </a:r>
            <a:r>
              <a:rPr dirty="0"/>
              <a:t>.</a:t>
            </a:r>
          </a:p>
          <a:p>
            <a:r>
              <a:rPr dirty="0" err="1"/>
              <a:t>Yêu</a:t>
            </a:r>
            <a:r>
              <a:rPr dirty="0"/>
              <a:t> </a:t>
            </a:r>
            <a:r>
              <a:rPr dirty="0" err="1"/>
              <a:t>cầu</a:t>
            </a:r>
            <a:r>
              <a:rPr dirty="0"/>
              <a:t> bảo </a:t>
            </a:r>
            <a:r>
              <a:rPr dirty="0" err="1"/>
              <a:t>trì</a:t>
            </a:r>
            <a:r>
              <a:rPr dirty="0"/>
              <a:t> thiết </a:t>
            </a:r>
            <a:r>
              <a:rPr dirty="0" err="1"/>
              <a:t>bị</a:t>
            </a:r>
            <a:r>
              <a:rPr dirty="0"/>
              <a:t> đồng </a:t>
            </a:r>
            <a:r>
              <a:rPr dirty="0" err="1"/>
              <a:t>bộ</a:t>
            </a:r>
            <a:r>
              <a:rPr dirty="0"/>
              <a:t>.</a:t>
            </a:r>
          </a:p>
        </p:txBody>
      </p:sp>
      <p:sp>
        <p:nvSpPr>
          <p:cNvPr id="5" name="Content Placeholder 2">
            <a:extLst>
              <a:ext uri="{FF2B5EF4-FFF2-40B4-BE49-F238E27FC236}">
                <a16:creationId xmlns:a16="http://schemas.microsoft.com/office/drawing/2014/main" id="{E81ACF5B-BC3F-2A60-DB7B-4C99D41858A4}"/>
              </a:ext>
            </a:extLst>
          </p:cNvPr>
          <p:cNvSpPr txBox="1">
            <a:spLocks/>
          </p:cNvSpPr>
          <p:nvPr/>
        </p:nvSpPr>
        <p:spPr>
          <a:xfrm>
            <a:off x="609599" y="4354409"/>
            <a:ext cx="14811451" cy="134922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t>WHR tại INSEE Hòn Chông là mô hình hiệu quả.</a:t>
            </a:r>
          </a:p>
          <a:p>
            <a:r>
              <a:rPr lang="vi-VN" dirty="0"/>
              <a:t>Giúp tiết kiệm năng lượng và giảm phát thải.</a:t>
            </a:r>
          </a:p>
          <a:p>
            <a:r>
              <a:rPr lang="vi-VN" dirty="0"/>
              <a:t>Phù hợp cho các nhà máy ≥ 5.000 tấn clinker/ngày.</a:t>
            </a:r>
          </a:p>
        </p:txBody>
      </p:sp>
      <p:sp>
        <p:nvSpPr>
          <p:cNvPr id="6" name="Title 1">
            <a:extLst>
              <a:ext uri="{FF2B5EF4-FFF2-40B4-BE49-F238E27FC236}">
                <a16:creationId xmlns:a16="http://schemas.microsoft.com/office/drawing/2014/main" id="{677B7029-9BB4-E746-4AEA-0C0AF67B9FB5}"/>
              </a:ext>
            </a:extLst>
          </p:cNvPr>
          <p:cNvSpPr txBox="1">
            <a:spLocks/>
          </p:cNvSpPr>
          <p:nvPr/>
        </p:nvSpPr>
        <p:spPr>
          <a:xfrm>
            <a:off x="609599" y="3859209"/>
            <a:ext cx="14811451" cy="422698"/>
          </a:xfrm>
          <a:prstGeom prst="rect">
            <a:avLst/>
          </a:prstGeom>
          <a:noFill/>
          <a:ln>
            <a:noFill/>
          </a:ln>
        </p:spPr>
        <p:txBody>
          <a:bodyPr spcFirstLastPara="1" wrap="square" lIns="91425" tIns="91425" rIns="91425" bIns="91425" anchor="ctr" anchorCtr="0">
            <a:normAutofit fontScale="675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1.</a:t>
            </a:r>
            <a:r>
              <a:rPr lang="vi-VN" dirty="0">
                <a:latin typeface="Arial" panose="020B0604020202020204" pitchFamily="34" charset="0"/>
                <a:cs typeface="Arial" panose="020B0604020202020204" pitchFamily="34" charset="0"/>
              </a:rPr>
              <a:t>5 Thách thức và lưu ý khi triển khai</a:t>
            </a:r>
          </a:p>
        </p:txBody>
      </p:sp>
      <p:sp>
        <p:nvSpPr>
          <p:cNvPr id="7" name="Title 1">
            <a:extLst>
              <a:ext uri="{FF2B5EF4-FFF2-40B4-BE49-F238E27FC236}">
                <a16:creationId xmlns:a16="http://schemas.microsoft.com/office/drawing/2014/main" id="{CD42EFC0-427E-EFE5-21DD-E3B38ADB0D58}"/>
              </a:ext>
            </a:extLst>
          </p:cNvPr>
          <p:cNvSpPr txBox="1">
            <a:spLocks/>
          </p:cNvSpPr>
          <p:nvPr/>
        </p:nvSpPr>
        <p:spPr>
          <a:xfrm>
            <a:off x="609601" y="1030871"/>
            <a:ext cx="9822872" cy="80832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1. THU HỒI NHIỆT KHÍ THẢI ĐỂ PHÁT ĐIỆN (WHR)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86E2E-4AEE-4683-B8C1-57A9F9522942}"/>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D5D09497-A546-5104-DF54-8FCF8251798F}"/>
              </a:ext>
            </a:extLst>
          </p:cNvPr>
          <p:cNvSpPr txBox="1">
            <a:spLocks/>
          </p:cNvSpPr>
          <p:nvPr/>
        </p:nvSpPr>
        <p:spPr>
          <a:xfrm>
            <a:off x="568038" y="842060"/>
            <a:ext cx="9594272" cy="946964"/>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1. THU HỒI NHIỆT KHÍ THẢI ĐỂ PHÁT ĐIỆN (WHR)</a:t>
            </a:r>
          </a:p>
        </p:txBody>
      </p:sp>
      <p:pic>
        <p:nvPicPr>
          <p:cNvPr id="12" name="Picture 11">
            <a:extLst>
              <a:ext uri="{FF2B5EF4-FFF2-40B4-BE49-F238E27FC236}">
                <a16:creationId xmlns:a16="http://schemas.microsoft.com/office/drawing/2014/main" id="{A882A305-2C79-E0F8-C13F-7BD650385C78}"/>
              </a:ext>
            </a:extLst>
          </p:cNvPr>
          <p:cNvPicPr>
            <a:picLocks noChangeAspect="1"/>
          </p:cNvPicPr>
          <p:nvPr/>
        </p:nvPicPr>
        <p:blipFill>
          <a:blip r:embed="rId2"/>
          <a:stretch>
            <a:fillRect/>
          </a:stretch>
        </p:blipFill>
        <p:spPr>
          <a:xfrm>
            <a:off x="1783277" y="1789024"/>
            <a:ext cx="8273143" cy="5170714"/>
          </a:xfrm>
          <a:prstGeom prst="rect">
            <a:avLst/>
          </a:prstGeom>
        </p:spPr>
      </p:pic>
    </p:spTree>
    <p:extLst>
      <p:ext uri="{BB962C8B-B14F-4D97-AF65-F5344CB8AC3E}">
        <p14:creationId xmlns:p14="http://schemas.microsoft.com/office/powerpoint/2010/main" val="2263194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09599" y="1614711"/>
            <a:ext cx="8881241" cy="2323600"/>
          </a:xfrm>
          <a:prstGeom prst="rect">
            <a:avLst/>
          </a:prstGeom>
        </p:spPr>
        <p:txBody>
          <a:bodyPr>
            <a:normAutofit/>
          </a:bodyPr>
          <a:lstStyle/>
          <a:p>
            <a:r>
              <a:rPr lang="en-US" sz="2800" b="1" dirty="0">
                <a:solidFill>
                  <a:schemeClr val="accent4">
                    <a:lumMod val="50000"/>
                  </a:schemeClr>
                </a:solidFill>
              </a:rPr>
              <a:t>2. </a:t>
            </a:r>
            <a:r>
              <a:rPr sz="2800" b="1" dirty="0" err="1">
                <a:solidFill>
                  <a:schemeClr val="accent4">
                    <a:lumMod val="50000"/>
                  </a:schemeClr>
                </a:solidFill>
              </a:rPr>
              <a:t>Cải</a:t>
            </a:r>
            <a:r>
              <a:rPr sz="2800" b="1" dirty="0">
                <a:solidFill>
                  <a:schemeClr val="accent4">
                    <a:lumMod val="50000"/>
                  </a:schemeClr>
                </a:solidFill>
              </a:rPr>
              <a:t> </a:t>
            </a:r>
            <a:r>
              <a:rPr sz="2800" b="1" dirty="0" err="1">
                <a:solidFill>
                  <a:schemeClr val="accent4">
                    <a:lumMod val="50000"/>
                  </a:schemeClr>
                </a:solidFill>
              </a:rPr>
              <a:t>tạo</a:t>
            </a:r>
            <a:r>
              <a:rPr sz="2800" b="1" dirty="0">
                <a:solidFill>
                  <a:schemeClr val="accent4">
                    <a:lumMod val="50000"/>
                  </a:schemeClr>
                </a:solidFill>
              </a:rPr>
              <a:t> </a:t>
            </a:r>
            <a:r>
              <a:rPr sz="2800" b="1" dirty="0" err="1">
                <a:solidFill>
                  <a:schemeClr val="accent4">
                    <a:lumMod val="50000"/>
                  </a:schemeClr>
                </a:solidFill>
              </a:rPr>
              <a:t>hệ</a:t>
            </a:r>
            <a:r>
              <a:rPr sz="2800" b="1" dirty="0">
                <a:solidFill>
                  <a:schemeClr val="accent4">
                    <a:lumMod val="50000"/>
                  </a:schemeClr>
                </a:solidFill>
              </a:rPr>
              <a:t> </a:t>
            </a:r>
            <a:r>
              <a:rPr sz="2800" b="1" dirty="0" err="1">
                <a:solidFill>
                  <a:schemeClr val="accent4">
                    <a:lumMod val="50000"/>
                  </a:schemeClr>
                </a:solidFill>
              </a:rPr>
              <a:t>thống</a:t>
            </a:r>
            <a:r>
              <a:rPr sz="2800" b="1" dirty="0">
                <a:solidFill>
                  <a:schemeClr val="accent4">
                    <a:lumMod val="50000"/>
                  </a:schemeClr>
                </a:solidFill>
              </a:rPr>
              <a:t> </a:t>
            </a:r>
            <a:r>
              <a:rPr sz="2800" b="1" dirty="0" err="1">
                <a:solidFill>
                  <a:schemeClr val="accent4">
                    <a:lumMod val="50000"/>
                  </a:schemeClr>
                </a:solidFill>
              </a:rPr>
              <a:t>quạt</a:t>
            </a:r>
            <a:r>
              <a:rPr sz="2800" b="1" dirty="0">
                <a:solidFill>
                  <a:schemeClr val="accent4">
                    <a:lumMod val="50000"/>
                  </a:schemeClr>
                </a:solidFill>
              </a:rPr>
              <a:t> ID/PA/SA </a:t>
            </a:r>
            <a:r>
              <a:rPr sz="2800" b="1" dirty="0" err="1">
                <a:solidFill>
                  <a:schemeClr val="accent4">
                    <a:lumMod val="50000"/>
                  </a:schemeClr>
                </a:solidFill>
              </a:rPr>
              <a:t>kết</a:t>
            </a:r>
            <a:r>
              <a:rPr sz="2800" b="1" dirty="0">
                <a:solidFill>
                  <a:schemeClr val="accent4">
                    <a:lumMod val="50000"/>
                  </a:schemeClr>
                </a:solidFill>
              </a:rPr>
              <a:t> </a:t>
            </a:r>
            <a:r>
              <a:rPr sz="2800" b="1" dirty="0" err="1">
                <a:solidFill>
                  <a:schemeClr val="accent4">
                    <a:lumMod val="50000"/>
                  </a:schemeClr>
                </a:solidFill>
              </a:rPr>
              <a:t>hợp</a:t>
            </a:r>
            <a:r>
              <a:rPr sz="2800" b="1" dirty="0">
                <a:solidFill>
                  <a:schemeClr val="accent4">
                    <a:lumMod val="50000"/>
                  </a:schemeClr>
                </a:solidFill>
              </a:rPr>
              <a:t> biến </a:t>
            </a:r>
            <a:r>
              <a:rPr sz="2800" b="1" dirty="0" err="1">
                <a:solidFill>
                  <a:schemeClr val="accent4">
                    <a:lumMod val="50000"/>
                  </a:schemeClr>
                </a:solidFill>
              </a:rPr>
              <a:t>tần</a:t>
            </a:r>
            <a:endParaRPr sz="2800" b="1" dirty="0">
              <a:solidFill>
                <a:schemeClr val="accent4">
                  <a:lumMod val="50000"/>
                </a:schemeClr>
              </a:solidFill>
            </a:endParaRPr>
          </a:p>
        </p:txBody>
      </p:sp>
      <p:sp>
        <p:nvSpPr>
          <p:cNvPr id="3" name="Subtitle 2"/>
          <p:cNvSpPr>
            <a:spLocks noGrp="1"/>
          </p:cNvSpPr>
          <p:nvPr>
            <p:ph type="subTitle" idx="4294967295"/>
          </p:nvPr>
        </p:nvSpPr>
        <p:spPr>
          <a:xfrm>
            <a:off x="2171700" y="2919689"/>
            <a:ext cx="8385464" cy="2323600"/>
          </a:xfrm>
          <a:prstGeom prst="rect">
            <a:avLst/>
          </a:prstGeom>
        </p:spPr>
        <p:txBody>
          <a:bodyPr>
            <a:noAutofit/>
          </a:bodyPr>
          <a:lstStyle/>
          <a:p>
            <a:pPr algn="ctr"/>
            <a:r>
              <a:rPr sz="2800" dirty="0"/>
              <a:t>Các </a:t>
            </a:r>
            <a:r>
              <a:rPr sz="2800" dirty="0" err="1"/>
              <a:t>nghiên</a:t>
            </a:r>
            <a:r>
              <a:rPr sz="2800" dirty="0"/>
              <a:t> </a:t>
            </a:r>
            <a:r>
              <a:rPr sz="2800" dirty="0" err="1"/>
              <a:t>cứu</a:t>
            </a:r>
            <a:r>
              <a:rPr sz="2800" dirty="0"/>
              <a:t> </a:t>
            </a:r>
            <a:r>
              <a:rPr sz="2800" dirty="0" err="1"/>
              <a:t>điển</a:t>
            </a:r>
            <a:r>
              <a:rPr sz="2800" dirty="0"/>
              <a:t> </a:t>
            </a:r>
            <a:r>
              <a:rPr sz="2800" dirty="0" err="1"/>
              <a:t>hình</a:t>
            </a:r>
            <a:r>
              <a:rPr sz="2800" dirty="0"/>
              <a:t> </a:t>
            </a:r>
            <a:r>
              <a:rPr sz="2800" dirty="0" err="1"/>
              <a:t>tại</a:t>
            </a:r>
            <a:r>
              <a:rPr sz="2800" dirty="0"/>
              <a:t> Xi </a:t>
            </a:r>
            <a:r>
              <a:rPr sz="2800" dirty="0" err="1"/>
              <a:t>măng</a:t>
            </a:r>
            <a:r>
              <a:rPr sz="2800" dirty="0"/>
              <a:t> </a:t>
            </a:r>
            <a:r>
              <a:rPr sz="2800" dirty="0" err="1"/>
              <a:t>Bỉm</a:t>
            </a:r>
            <a:r>
              <a:rPr sz="2800" dirty="0"/>
              <a:t> Sơn, </a:t>
            </a:r>
            <a:r>
              <a:rPr sz="2800" dirty="0" err="1"/>
              <a:t>Vicem</a:t>
            </a:r>
            <a:r>
              <a:rPr sz="2800" dirty="0"/>
              <a:t> Hoàng Thạch, Hà Tiên 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1835004"/>
            <a:ext cx="10972800" cy="495200"/>
          </a:xfrm>
          <a:prstGeom prst="rect">
            <a:avLst/>
          </a:prstGeom>
        </p:spPr>
        <p:txBody>
          <a:bodyPr>
            <a:normAutofit/>
          </a:bodyPr>
          <a:lstStyle/>
          <a:p>
            <a:r>
              <a:rPr lang="en-US" dirty="0"/>
              <a:t>2.</a:t>
            </a:r>
            <a:r>
              <a:rPr dirty="0"/>
              <a:t>1</a:t>
            </a:r>
            <a:r>
              <a:rPr lang="en-US" dirty="0"/>
              <a:t>.</a:t>
            </a:r>
            <a:r>
              <a:rPr dirty="0"/>
              <a:t> </a:t>
            </a:r>
            <a:r>
              <a:rPr dirty="0" err="1"/>
              <a:t>Bối</a:t>
            </a:r>
            <a:r>
              <a:rPr dirty="0"/>
              <a:t> </a:t>
            </a:r>
            <a:r>
              <a:rPr dirty="0" err="1"/>
              <a:t>cảnh</a:t>
            </a:r>
            <a:r>
              <a:rPr dirty="0"/>
              <a:t> </a:t>
            </a:r>
            <a:r>
              <a:rPr dirty="0" err="1"/>
              <a:t>và</a:t>
            </a:r>
            <a:r>
              <a:rPr dirty="0"/>
              <a:t> </a:t>
            </a:r>
            <a:r>
              <a:rPr dirty="0" err="1"/>
              <a:t>lý</a:t>
            </a:r>
            <a:r>
              <a:rPr dirty="0"/>
              <a:t> do thực </a:t>
            </a:r>
            <a:r>
              <a:rPr dirty="0" err="1"/>
              <a:t>hiện</a:t>
            </a:r>
            <a:endParaRPr dirty="0"/>
          </a:p>
        </p:txBody>
      </p:sp>
      <p:sp>
        <p:nvSpPr>
          <p:cNvPr id="3" name="Content Placeholder 2"/>
          <p:cNvSpPr>
            <a:spLocks noGrp="1"/>
          </p:cNvSpPr>
          <p:nvPr>
            <p:ph idx="4294967295"/>
          </p:nvPr>
        </p:nvSpPr>
        <p:spPr>
          <a:xfrm>
            <a:off x="609600" y="2309735"/>
            <a:ext cx="10972800" cy="1289694"/>
          </a:xfrm>
          <a:prstGeom prst="rect">
            <a:avLst/>
          </a:prstGeom>
        </p:spPr>
        <p:txBody>
          <a:bodyPr/>
          <a:lstStyle/>
          <a:p>
            <a:pPr>
              <a:buFont typeface="Arial" panose="020B0604020202020204" pitchFamily="34" charset="0"/>
              <a:buChar char="•"/>
            </a:pPr>
            <a:r>
              <a:rPr dirty="0" err="1"/>
              <a:t>Hệ</a:t>
            </a:r>
            <a:r>
              <a:rPr dirty="0"/>
              <a:t> </a:t>
            </a:r>
            <a:r>
              <a:rPr dirty="0" err="1"/>
              <a:t>thống</a:t>
            </a:r>
            <a:r>
              <a:rPr dirty="0"/>
              <a:t> </a:t>
            </a:r>
            <a:r>
              <a:rPr dirty="0" err="1"/>
              <a:t>quạt</a:t>
            </a:r>
            <a:r>
              <a:rPr dirty="0"/>
              <a:t> ID (</a:t>
            </a:r>
            <a:r>
              <a:rPr dirty="0" err="1"/>
              <a:t>hút</a:t>
            </a:r>
            <a:r>
              <a:rPr dirty="0"/>
              <a:t> khí </a:t>
            </a:r>
            <a:r>
              <a:rPr dirty="0" err="1"/>
              <a:t>thải</a:t>
            </a:r>
            <a:r>
              <a:rPr dirty="0"/>
              <a:t>), PA (</a:t>
            </a:r>
            <a:r>
              <a:rPr dirty="0" err="1"/>
              <a:t>gió</a:t>
            </a:r>
            <a:r>
              <a:rPr dirty="0"/>
              <a:t> </a:t>
            </a:r>
            <a:r>
              <a:rPr dirty="0" err="1"/>
              <a:t>chính</a:t>
            </a:r>
            <a:r>
              <a:rPr dirty="0"/>
              <a:t>), SA (</a:t>
            </a:r>
            <a:r>
              <a:rPr dirty="0" err="1"/>
              <a:t>gió</a:t>
            </a:r>
            <a:r>
              <a:rPr dirty="0"/>
              <a:t> </a:t>
            </a:r>
            <a:r>
              <a:rPr dirty="0" err="1"/>
              <a:t>phụ</a:t>
            </a:r>
            <a:r>
              <a:rPr dirty="0"/>
              <a:t>) </a:t>
            </a:r>
            <a:r>
              <a:rPr dirty="0" err="1"/>
              <a:t>hoạt</a:t>
            </a:r>
            <a:r>
              <a:rPr dirty="0"/>
              <a:t> </a:t>
            </a:r>
            <a:r>
              <a:rPr dirty="0" err="1"/>
              <a:t>động</a:t>
            </a:r>
            <a:r>
              <a:rPr dirty="0"/>
              <a:t> </a:t>
            </a:r>
            <a:r>
              <a:rPr dirty="0" err="1"/>
              <a:t>liên</a:t>
            </a:r>
            <a:r>
              <a:rPr dirty="0"/>
              <a:t> </a:t>
            </a:r>
            <a:r>
              <a:rPr dirty="0" err="1"/>
              <a:t>tục</a:t>
            </a:r>
            <a:r>
              <a:rPr dirty="0"/>
              <a:t>.</a:t>
            </a:r>
          </a:p>
          <a:p>
            <a:pPr>
              <a:buFont typeface="Arial" panose="020B0604020202020204" pitchFamily="34" charset="0"/>
              <a:buChar char="•"/>
            </a:pPr>
            <a:r>
              <a:rPr dirty="0" err="1"/>
              <a:t>Chiếm</a:t>
            </a:r>
            <a:r>
              <a:rPr dirty="0"/>
              <a:t> ~30–40% </a:t>
            </a:r>
            <a:r>
              <a:rPr dirty="0" err="1"/>
              <a:t>điện</a:t>
            </a:r>
            <a:r>
              <a:rPr dirty="0"/>
              <a:t> </a:t>
            </a:r>
            <a:r>
              <a:rPr dirty="0" err="1"/>
              <a:t>tiêu</a:t>
            </a:r>
            <a:r>
              <a:rPr dirty="0"/>
              <a:t> </a:t>
            </a:r>
            <a:r>
              <a:rPr dirty="0" err="1"/>
              <a:t>thụ</a:t>
            </a:r>
            <a:r>
              <a:rPr dirty="0"/>
              <a:t> </a:t>
            </a:r>
            <a:r>
              <a:rPr dirty="0" err="1"/>
              <a:t>toàn</a:t>
            </a:r>
            <a:r>
              <a:rPr dirty="0"/>
              <a:t> nhà </a:t>
            </a:r>
            <a:r>
              <a:rPr dirty="0" err="1"/>
              <a:t>máy</a:t>
            </a:r>
            <a:r>
              <a:rPr dirty="0"/>
              <a:t>.</a:t>
            </a:r>
          </a:p>
          <a:p>
            <a:pPr>
              <a:buFont typeface="Arial" panose="020B0604020202020204" pitchFamily="34" charset="0"/>
              <a:buChar char="•"/>
            </a:pPr>
            <a:r>
              <a:rPr dirty="0"/>
              <a:t>Trước </a:t>
            </a:r>
            <a:r>
              <a:rPr dirty="0" err="1"/>
              <a:t>cải</a:t>
            </a:r>
            <a:r>
              <a:rPr dirty="0"/>
              <a:t> </a:t>
            </a:r>
            <a:r>
              <a:rPr dirty="0" err="1"/>
              <a:t>tạo</a:t>
            </a:r>
            <a:r>
              <a:rPr dirty="0"/>
              <a:t> </a:t>
            </a:r>
            <a:r>
              <a:rPr dirty="0" err="1"/>
              <a:t>dùng</a:t>
            </a:r>
            <a:r>
              <a:rPr dirty="0"/>
              <a:t> van </a:t>
            </a:r>
            <a:r>
              <a:rPr dirty="0" err="1"/>
              <a:t>cơ</a:t>
            </a:r>
            <a:r>
              <a:rPr dirty="0"/>
              <a:t>/IGV </a:t>
            </a:r>
            <a:r>
              <a:rPr dirty="0" err="1"/>
              <a:t>gây</a:t>
            </a:r>
            <a:r>
              <a:rPr dirty="0"/>
              <a:t> </a:t>
            </a:r>
            <a:r>
              <a:rPr dirty="0" err="1"/>
              <a:t>tổn</a:t>
            </a:r>
            <a:r>
              <a:rPr dirty="0"/>
              <a:t> </a:t>
            </a:r>
            <a:r>
              <a:rPr dirty="0" err="1"/>
              <a:t>thất</a:t>
            </a:r>
            <a:r>
              <a:rPr dirty="0"/>
              <a:t> </a:t>
            </a:r>
            <a:r>
              <a:rPr dirty="0" err="1"/>
              <a:t>năng</a:t>
            </a:r>
            <a:r>
              <a:rPr dirty="0"/>
              <a:t> </a:t>
            </a:r>
            <a:r>
              <a:rPr dirty="0" err="1"/>
              <a:t>lượng</a:t>
            </a:r>
            <a:r>
              <a:rPr dirty="0"/>
              <a:t> </a:t>
            </a:r>
            <a:r>
              <a:rPr dirty="0" err="1"/>
              <a:t>lớn</a:t>
            </a:r>
            <a:r>
              <a:rPr dirty="0"/>
              <a:t>.</a:t>
            </a:r>
          </a:p>
        </p:txBody>
      </p:sp>
      <p:sp>
        <p:nvSpPr>
          <p:cNvPr id="4" name="Title 1">
            <a:extLst>
              <a:ext uri="{FF2B5EF4-FFF2-40B4-BE49-F238E27FC236}">
                <a16:creationId xmlns:a16="http://schemas.microsoft.com/office/drawing/2014/main" id="{7F81C1D8-D76E-49FA-CA98-17DC421DA9B8}"/>
              </a:ext>
            </a:extLst>
          </p:cNvPr>
          <p:cNvSpPr txBox="1">
            <a:spLocks/>
          </p:cNvSpPr>
          <p:nvPr/>
        </p:nvSpPr>
        <p:spPr>
          <a:xfrm>
            <a:off x="609600" y="3517482"/>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2.2. </a:t>
            </a:r>
            <a:r>
              <a:rPr lang="en-US" dirty="0" err="1">
                <a:latin typeface="Arial" panose="020B0604020202020204" pitchFamily="34" charset="0"/>
                <a:cs typeface="Arial" panose="020B0604020202020204" pitchFamily="34" charset="0"/>
              </a:rPr>
              <a:t>Mô</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tả</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giải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pháp</a:t>
            </a:r>
            <a:r>
              <a:rPr lang="en-US" dirty="0">
                <a:latin typeface="Arial" panose="020B0604020202020204" pitchFamily="34" charset="0"/>
                <a:cs typeface="Arial" panose="020B0604020202020204" pitchFamily="34" charset="0"/>
              </a:rPr>
              <a:t> kỹ thuật</a:t>
            </a:r>
          </a:p>
        </p:txBody>
      </p:sp>
      <p:sp>
        <p:nvSpPr>
          <p:cNvPr id="5" name="Content Placeholder 2">
            <a:extLst>
              <a:ext uri="{FF2B5EF4-FFF2-40B4-BE49-F238E27FC236}">
                <a16:creationId xmlns:a16="http://schemas.microsoft.com/office/drawing/2014/main" id="{07D9C7BA-C882-AE89-3822-CCBFF8001B25}"/>
              </a:ext>
            </a:extLst>
          </p:cNvPr>
          <p:cNvSpPr txBox="1">
            <a:spLocks/>
          </p:cNvSpPr>
          <p:nvPr/>
        </p:nvSpPr>
        <p:spPr>
          <a:xfrm>
            <a:off x="609600" y="3918609"/>
            <a:ext cx="10972800" cy="1452718"/>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buFont typeface="Arial" panose="020B0604020202020204" pitchFamily="34" charset="0"/>
              <a:buChar char="•"/>
            </a:pPr>
            <a:r>
              <a:rPr lang="vi-VN" dirty="0"/>
              <a:t>Thay động cơ cũ bằng động cơ hiệu suất cao (IE2/IE3).</a:t>
            </a:r>
          </a:p>
          <a:p>
            <a:pPr>
              <a:buFont typeface="Arial" panose="020B0604020202020204" pitchFamily="34" charset="0"/>
              <a:buChar char="•"/>
            </a:pPr>
            <a:r>
              <a:rPr lang="vi-VN" dirty="0"/>
              <a:t>Lắp biến tần (VSD) cho phép điều chỉnh tốc độ linh hoạt.</a:t>
            </a:r>
          </a:p>
          <a:p>
            <a:pPr>
              <a:buFont typeface="Arial" panose="020B0604020202020204" pitchFamily="34" charset="0"/>
              <a:buChar char="•"/>
            </a:pPr>
            <a:r>
              <a:rPr lang="vi-VN" dirty="0"/>
              <a:t>Đồng bộ điều khiển với hệ thống DCS/SCADA.</a:t>
            </a:r>
          </a:p>
        </p:txBody>
      </p:sp>
      <p:sp>
        <p:nvSpPr>
          <p:cNvPr id="8" name="Title 1">
            <a:extLst>
              <a:ext uri="{FF2B5EF4-FFF2-40B4-BE49-F238E27FC236}">
                <a16:creationId xmlns:a16="http://schemas.microsoft.com/office/drawing/2014/main" id="{6705E760-B62C-07C3-9120-6FA5367D9E62}"/>
              </a:ext>
            </a:extLst>
          </p:cNvPr>
          <p:cNvSpPr txBox="1">
            <a:spLocks/>
          </p:cNvSpPr>
          <p:nvPr/>
        </p:nvSpPr>
        <p:spPr>
          <a:xfrm>
            <a:off x="609600" y="5084331"/>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Arial" panose="020B0604020202020204" pitchFamily="34" charset="0"/>
                <a:cs typeface="Arial" panose="020B0604020202020204" pitchFamily="34" charset="0"/>
              </a:rPr>
              <a:t>2.3.</a:t>
            </a:r>
            <a:r>
              <a:rPr lang="vi-VN" dirty="0">
                <a:latin typeface="Arial" panose="020B0604020202020204" pitchFamily="34" charset="0"/>
                <a:cs typeface="Arial" panose="020B0604020202020204" pitchFamily="34" charset="0"/>
              </a:rPr>
              <a:t> Hiệu quả đạt được Xi măng Bỉm Sơn</a:t>
            </a:r>
          </a:p>
        </p:txBody>
      </p:sp>
      <p:sp>
        <p:nvSpPr>
          <p:cNvPr id="9" name="Content Placeholder 2">
            <a:extLst>
              <a:ext uri="{FF2B5EF4-FFF2-40B4-BE49-F238E27FC236}">
                <a16:creationId xmlns:a16="http://schemas.microsoft.com/office/drawing/2014/main" id="{3A17DD3E-849E-C0E6-D866-E4E31EB5FE93}"/>
              </a:ext>
            </a:extLst>
          </p:cNvPr>
          <p:cNvSpPr txBox="1">
            <a:spLocks/>
          </p:cNvSpPr>
          <p:nvPr/>
        </p:nvSpPr>
        <p:spPr>
          <a:xfrm>
            <a:off x="725347" y="5579531"/>
            <a:ext cx="10972800" cy="1560471"/>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buFont typeface="Arial" panose="020B0604020202020204" pitchFamily="34" charset="0"/>
              <a:buChar char="•"/>
            </a:pPr>
            <a:r>
              <a:rPr lang="en-US" dirty="0" err="1"/>
              <a:t>Cải</a:t>
            </a:r>
            <a:r>
              <a:rPr lang="en-US" dirty="0"/>
              <a:t> </a:t>
            </a:r>
            <a:r>
              <a:rPr lang="en-US" dirty="0" err="1"/>
              <a:t>tạo</a:t>
            </a:r>
            <a:r>
              <a:rPr lang="en-US" dirty="0"/>
              <a:t> 6 </a:t>
            </a:r>
            <a:r>
              <a:rPr lang="en-US" dirty="0" err="1"/>
              <a:t>quạt</a:t>
            </a:r>
            <a:r>
              <a:rPr lang="en-US" dirty="0"/>
              <a:t> ID/PA/SA.</a:t>
            </a:r>
          </a:p>
          <a:p>
            <a:pPr>
              <a:buFont typeface="Arial" panose="020B0604020202020204" pitchFamily="34" charset="0"/>
              <a:buChar char="•"/>
            </a:pPr>
            <a:r>
              <a:rPr lang="en-US" dirty="0" err="1"/>
              <a:t>Tiết</a:t>
            </a:r>
            <a:r>
              <a:rPr lang="en-US" dirty="0"/>
              <a:t> </a:t>
            </a:r>
            <a:r>
              <a:rPr lang="en-US" dirty="0" err="1"/>
              <a:t>kiệm</a:t>
            </a:r>
            <a:r>
              <a:rPr lang="en-US" dirty="0"/>
              <a:t> ~1,2 </a:t>
            </a:r>
            <a:r>
              <a:rPr lang="en-US" dirty="0" err="1"/>
              <a:t>triệu</a:t>
            </a:r>
            <a:r>
              <a:rPr lang="en-US" dirty="0"/>
              <a:t> kWh/</a:t>
            </a:r>
            <a:r>
              <a:rPr lang="en-US" dirty="0" err="1"/>
              <a:t>năm</a:t>
            </a:r>
            <a:r>
              <a:rPr lang="en-US" dirty="0"/>
              <a:t>.</a:t>
            </a:r>
          </a:p>
          <a:p>
            <a:pPr>
              <a:buFont typeface="Arial" panose="020B0604020202020204" pitchFamily="34" charset="0"/>
              <a:buChar char="•"/>
            </a:pPr>
            <a:r>
              <a:rPr lang="en-US" dirty="0" err="1"/>
              <a:t>Giảm</a:t>
            </a:r>
            <a:r>
              <a:rPr lang="en-US" dirty="0"/>
              <a:t> </a:t>
            </a:r>
            <a:r>
              <a:rPr lang="en-US" dirty="0" err="1"/>
              <a:t>phát</a:t>
            </a:r>
            <a:r>
              <a:rPr lang="en-US" dirty="0"/>
              <a:t> </a:t>
            </a:r>
            <a:r>
              <a:rPr lang="en-US" dirty="0" err="1"/>
              <a:t>thải</a:t>
            </a:r>
            <a:r>
              <a:rPr lang="en-US" dirty="0"/>
              <a:t> CO₂ ~960 </a:t>
            </a:r>
            <a:r>
              <a:rPr lang="en-US" dirty="0" err="1"/>
              <a:t>tấn</a:t>
            </a:r>
            <a:r>
              <a:rPr lang="en-US" dirty="0"/>
              <a:t>/</a:t>
            </a:r>
            <a:r>
              <a:rPr lang="en-US" dirty="0" err="1"/>
              <a:t>năm</a:t>
            </a:r>
            <a:r>
              <a:rPr lang="en-US" dirty="0"/>
              <a:t>.</a:t>
            </a:r>
          </a:p>
          <a:p>
            <a:pPr>
              <a:buFont typeface="Arial" panose="020B0604020202020204" pitchFamily="34" charset="0"/>
              <a:buChar char="•"/>
            </a:pPr>
            <a:r>
              <a:rPr lang="en-US" dirty="0"/>
              <a:t>Hoàn </a:t>
            </a:r>
            <a:r>
              <a:rPr lang="en-US" dirty="0" err="1"/>
              <a:t>vốn</a:t>
            </a:r>
            <a:r>
              <a:rPr lang="en-US" dirty="0"/>
              <a:t> ~2,5 </a:t>
            </a:r>
            <a:r>
              <a:rPr lang="en-US" dirty="0" err="1"/>
              <a:t>năm</a:t>
            </a:r>
            <a:r>
              <a:rPr lang="en-US" dirty="0"/>
              <a:t>.</a:t>
            </a:r>
          </a:p>
        </p:txBody>
      </p:sp>
      <p:sp>
        <p:nvSpPr>
          <p:cNvPr id="10" name="Title 1">
            <a:extLst>
              <a:ext uri="{FF2B5EF4-FFF2-40B4-BE49-F238E27FC236}">
                <a16:creationId xmlns:a16="http://schemas.microsoft.com/office/drawing/2014/main" id="{A0E3AFFA-2901-FFEF-F811-29309A0F797C}"/>
              </a:ext>
            </a:extLst>
          </p:cNvPr>
          <p:cNvSpPr txBox="1">
            <a:spLocks/>
          </p:cNvSpPr>
          <p:nvPr/>
        </p:nvSpPr>
        <p:spPr>
          <a:xfrm>
            <a:off x="609600" y="964907"/>
            <a:ext cx="10972800" cy="580867"/>
          </a:xfrm>
          <a:prstGeom prst="rect">
            <a:avLst/>
          </a:prstGeom>
          <a:noFill/>
          <a:ln>
            <a:noFill/>
          </a:ln>
        </p:spPr>
        <p:txBody>
          <a:bodyPr spcFirstLastPara="1" wrap="square" lIns="91425" tIns="91425" rIns="91425" bIns="91425" anchor="ctr" anchorCtr="0">
            <a:normAutofit fontScale="97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2. CẢI TẠO HỆ THỐNG QUẠT ID/PA/SA KẾT HỢP BIẾN TẦN</a:t>
            </a:r>
          </a:p>
        </p:txBody>
      </p:sp>
    </p:spTree>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1213</TotalTime>
  <Words>2335</Words>
  <Application>Microsoft Office PowerPoint</Application>
  <PresentationFormat>Widescreen</PresentationFormat>
  <Paragraphs>170</Paragraphs>
  <Slides>25</Slides>
  <Notes>4</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25</vt:i4>
      </vt:variant>
    </vt:vector>
  </HeadingPairs>
  <TitlesOfParts>
    <vt:vector size="27" baseType="lpstr">
      <vt:lpstr>Arial</vt:lpstr>
      <vt:lpstr>Energy Saving Infographics by Slidesgo</vt:lpstr>
      <vt:lpstr>PowerPoint Presentation</vt:lpstr>
      <vt:lpstr>PowerPoint Presentation</vt:lpstr>
      <vt:lpstr>Nội dung</vt:lpstr>
      <vt:lpstr>1. Thu hồi nhiệt khí thải để phát điện (WHR)</vt:lpstr>
      <vt:lpstr>1.1. Bối cảnh thực hiện</vt:lpstr>
      <vt:lpstr>1.4. Thách thức và lưu ý khi triển khai</vt:lpstr>
      <vt:lpstr>PowerPoint Presentation</vt:lpstr>
      <vt:lpstr>2. Cải tạo hệ thống quạt ID/PA/SA kết hợp biến tần</vt:lpstr>
      <vt:lpstr>2.1. Bối cảnh và lý do thực hiện</vt:lpstr>
      <vt:lpstr>2.4. Hiệu quả đạt được Hoàng Thạch &amp; Hà Tiên 1</vt:lpstr>
      <vt:lpstr>3. Tối ưu hóa vận hành lò nung clinker</vt:lpstr>
      <vt:lpstr>3.1. Bối cảnh và lý do thực hiện</vt:lpstr>
      <vt:lpstr>4. Sử dụng nhiên liệu thay thế trong sản xuất xi măng</vt:lpstr>
      <vt:lpstr>4.1. Bối cảnh và lý do thực hiện</vt:lpstr>
      <vt:lpstr>4.4. Lợi ích kinh tế môi trường</vt:lpstr>
      <vt:lpstr>PowerPoint Presentation</vt:lpstr>
      <vt:lpstr>5. Tối ưu hóa hệ thống nghiền trong sản xuất xi măng</vt:lpstr>
      <vt:lpstr>5.1. Bối cảnh và lý do thực hiện</vt:lpstr>
      <vt:lpstr>5.4. Lợi ích tổng thể</vt:lpstr>
      <vt:lpstr>PowerPoint Presentation</vt:lpstr>
      <vt:lpstr>6. Tăng cường cách nhiệt và thu hồi nhiệt ở thiết bị  làm nguội clinker</vt:lpstr>
      <vt:lpstr>6.1 Bối cảnh và lý do thực hiện</vt:lpstr>
      <vt:lpstr>6.4. Lợi ích tổng thể</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IEs</dc:title>
  <dc:creator>LÊ Quang Trường</dc:creator>
  <cp:lastModifiedBy>Nguyen Thi Thuy Huong</cp:lastModifiedBy>
  <cp:revision>123</cp:revision>
  <dcterms:modified xsi:type="dcterms:W3CDTF">2025-10-01T10:15:48Z</dcterms:modified>
</cp:coreProperties>
</file>